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1.xml" ContentType="application/vnd.openxmlformats-officedocument.presentationml.tags+xml"/>
  <Override PartName="/ppt/notesSlides/notesSlide14.xml" ContentType="application/vnd.openxmlformats-officedocument.presentationml.notesSlide+xml"/>
  <Override PartName="/ppt/tags/tag12.xml" ContentType="application/vnd.openxmlformats-officedocument.presentationml.tags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tags/tag13.xml" ContentType="application/vnd.openxmlformats-officedocument.presentationml.tags+xml"/>
  <Override PartName="/ppt/notesSlides/notesSlide16.xml" ContentType="application/vnd.openxmlformats-officedocument.presentationml.notesSlide+xml"/>
  <Override PartName="/ppt/tags/tag14.xml" ContentType="application/vnd.openxmlformats-officedocument.presentationml.tags+xml"/>
  <Override PartName="/ppt/notesSlides/notesSlide17.xml" ContentType="application/vnd.openxmlformats-officedocument.presentationml.notesSlide+xml"/>
  <Override PartName="/ppt/charts/chart2.xml" ContentType="application/vnd.openxmlformats-officedocument.drawingml.chart+xml"/>
  <Override PartName="/ppt/notesSlides/notesSlide18.xml" ContentType="application/vnd.openxmlformats-officedocument.presentationml.notesSlide+xml"/>
  <Override PartName="/ppt/tags/tag15.xml" ContentType="application/vnd.openxmlformats-officedocument.presentationml.tags+xml"/>
  <Override PartName="/ppt/notesSlides/notesSlide19.xml" ContentType="application/vnd.openxmlformats-officedocument.presentationml.notesSlide+xml"/>
  <Override PartName="/ppt/tags/tag16.xml" ContentType="application/vnd.openxmlformats-officedocument.presentationml.tags+xml"/>
  <Override PartName="/ppt/notesSlides/notesSlide20.xml" ContentType="application/vnd.openxmlformats-officedocument.presentationml.notesSlide+xml"/>
  <Override PartName="/ppt/tags/tag17.xml" ContentType="application/vnd.openxmlformats-officedocument.presentationml.tags+xml"/>
  <Override PartName="/ppt/notesSlides/notesSlide21.xml" ContentType="application/vnd.openxmlformats-officedocument.presentationml.notesSlide+xml"/>
  <Override PartName="/ppt/tags/tag18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311" r:id="rId3"/>
    <p:sldId id="305" r:id="rId4"/>
    <p:sldId id="314" r:id="rId5"/>
    <p:sldId id="308" r:id="rId6"/>
    <p:sldId id="328" r:id="rId7"/>
    <p:sldId id="378" r:id="rId8"/>
    <p:sldId id="353" r:id="rId9"/>
    <p:sldId id="383" r:id="rId10"/>
    <p:sldId id="339" r:id="rId11"/>
    <p:sldId id="356" r:id="rId12"/>
    <p:sldId id="359" r:id="rId13"/>
    <p:sldId id="355" r:id="rId14"/>
    <p:sldId id="350" r:id="rId15"/>
    <p:sldId id="340" r:id="rId16"/>
    <p:sldId id="341" r:id="rId17"/>
    <p:sldId id="344" r:id="rId18"/>
    <p:sldId id="360" r:id="rId19"/>
    <p:sldId id="358" r:id="rId20"/>
    <p:sldId id="331" r:id="rId21"/>
    <p:sldId id="372" r:id="rId22"/>
    <p:sldId id="335" r:id="rId23"/>
    <p:sldId id="351" r:id="rId24"/>
    <p:sldId id="361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FADAF032-8AA1-2B48-B33D-F367DF1C4E60}">
          <p14:sldIdLst>
            <p14:sldId id="256"/>
            <p14:sldId id="311"/>
            <p14:sldId id="305"/>
            <p14:sldId id="314"/>
            <p14:sldId id="308"/>
            <p14:sldId id="328"/>
          </p14:sldIdLst>
        </p14:section>
        <p14:section name="Data" id="{91A38FA5-134F-CA4F-A8CA-910BFAD6569E}">
          <p14:sldIdLst>
            <p14:sldId id="378"/>
            <p14:sldId id="353"/>
            <p14:sldId id="383"/>
            <p14:sldId id="339"/>
            <p14:sldId id="356"/>
            <p14:sldId id="359"/>
          </p14:sldIdLst>
        </p14:section>
        <p14:section name="Network stickness" id="{D2312E93-FEA3-3046-9ED0-11D8F92879E9}">
          <p14:sldIdLst>
            <p14:sldId id="355"/>
            <p14:sldId id="350"/>
            <p14:sldId id="340"/>
            <p14:sldId id="341"/>
            <p14:sldId id="344"/>
          </p14:sldIdLst>
        </p14:section>
        <p14:section name="Tracking" id="{1A136709-41FA-2440-B916-2A681FE95105}">
          <p14:sldIdLst>
            <p14:sldId id="360"/>
            <p14:sldId id="358"/>
            <p14:sldId id="331"/>
            <p14:sldId id="372"/>
          </p14:sldIdLst>
        </p14:section>
        <p14:section name="Conclude" id="{15AA9B63-9C09-6745-837E-E7BE6AF97CC2}">
          <p14:sldIdLst>
            <p14:sldId id="335"/>
            <p14:sldId id="351"/>
            <p14:sldId id="36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660000"/>
    <a:srgbClr val="663399"/>
    <a:srgbClr val="6633CC"/>
    <a:srgbClr val="6600CC"/>
    <a:srgbClr val="CC6666"/>
    <a:srgbClr val="FF3333"/>
    <a:srgbClr val="CC0000"/>
    <a:srgbClr val="FF00FF"/>
    <a:srgbClr val="FF6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93" autoAdjust="0"/>
    <p:restoredTop sz="72214" autoAdjust="0"/>
  </p:normalViewPr>
  <p:slideViewPr>
    <p:cSldViewPr snapToGrid="0" snapToObjects="1">
      <p:cViewPr varScale="1">
        <p:scale>
          <a:sx n="85" d="100"/>
          <a:sy n="85" d="100"/>
        </p:scale>
        <p:origin x="-142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angwang:Desktop:fall2014:Talks:imc14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angwang:Desktop:fall2014:Talks:imc1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0"/>
          <c:tx>
            <c:v>New User</c:v>
          </c:tx>
          <c:invertIfNegative val="0"/>
          <c:dLbls>
            <c:delete val="1"/>
          </c:dLbls>
          <c:cat>
            <c:numRef>
              <c:f>fig17_edit!$E$1:$E$20</c:f>
              <c:numCache>
                <c:formatCode>General</c:formatCode>
                <c:ptCount val="20"/>
                <c:pt idx="0">
                  <c:v>0.05</c:v>
                </c:pt>
                <c:pt idx="1">
                  <c:v>0.1</c:v>
                </c:pt>
                <c:pt idx="2">
                  <c:v>0.15</c:v>
                </c:pt>
                <c:pt idx="3">
                  <c:v>0.2</c:v>
                </c:pt>
                <c:pt idx="4">
                  <c:v>0.25</c:v>
                </c:pt>
                <c:pt idx="5">
                  <c:v>0.3</c:v>
                </c:pt>
                <c:pt idx="6">
                  <c:v>0.35</c:v>
                </c:pt>
                <c:pt idx="7">
                  <c:v>0.4</c:v>
                </c:pt>
                <c:pt idx="8">
                  <c:v>0.45</c:v>
                </c:pt>
                <c:pt idx="9">
                  <c:v>0.5</c:v>
                </c:pt>
                <c:pt idx="10">
                  <c:v>0.55</c:v>
                </c:pt>
                <c:pt idx="11">
                  <c:v>0.6</c:v>
                </c:pt>
                <c:pt idx="12">
                  <c:v>0.65</c:v>
                </c:pt>
                <c:pt idx="13">
                  <c:v>0.7</c:v>
                </c:pt>
                <c:pt idx="14">
                  <c:v>0.75</c:v>
                </c:pt>
                <c:pt idx="15">
                  <c:v>0.8</c:v>
                </c:pt>
                <c:pt idx="16">
                  <c:v>0.85</c:v>
                </c:pt>
                <c:pt idx="17">
                  <c:v>0.9</c:v>
                </c:pt>
                <c:pt idx="18">
                  <c:v>0.95</c:v>
                </c:pt>
                <c:pt idx="19">
                  <c:v>1.0</c:v>
                </c:pt>
              </c:numCache>
            </c:numRef>
          </c:cat>
          <c:val>
            <c:numRef>
              <c:f>fig17_edit!$H$1:$H$20</c:f>
              <c:numCache>
                <c:formatCode>General</c:formatCode>
                <c:ptCount val="20"/>
                <c:pt idx="0">
                  <c:v>35.41748057249988</c:v>
                </c:pt>
                <c:pt idx="1">
                  <c:v>5.49919329081</c:v>
                </c:pt>
                <c:pt idx="2">
                  <c:v>3.83532988717</c:v>
                </c:pt>
                <c:pt idx="3">
                  <c:v>2.996955478149998</c:v>
                </c:pt>
                <c:pt idx="4">
                  <c:v>2.62533464381</c:v>
                </c:pt>
                <c:pt idx="5">
                  <c:v>1.95392230643</c:v>
                </c:pt>
                <c:pt idx="6">
                  <c:v>2.28373408343</c:v>
                </c:pt>
                <c:pt idx="7">
                  <c:v>2.1751676132</c:v>
                </c:pt>
                <c:pt idx="8">
                  <c:v>2.18668223883</c:v>
                </c:pt>
                <c:pt idx="9">
                  <c:v>1.96502569543</c:v>
                </c:pt>
                <c:pt idx="10">
                  <c:v>2.20943733234</c:v>
                </c:pt>
                <c:pt idx="11">
                  <c:v>1.62040939977</c:v>
                </c:pt>
                <c:pt idx="12">
                  <c:v>2.16529793408</c:v>
                </c:pt>
                <c:pt idx="13">
                  <c:v>2.16447546083</c:v>
                </c:pt>
                <c:pt idx="14">
                  <c:v>2.24384413035</c:v>
                </c:pt>
                <c:pt idx="15">
                  <c:v>2.43438376876</c:v>
                </c:pt>
                <c:pt idx="16">
                  <c:v>2.71580670234</c:v>
                </c:pt>
                <c:pt idx="17">
                  <c:v>2.88989687556</c:v>
                </c:pt>
                <c:pt idx="18">
                  <c:v>3.77049157856</c:v>
                </c:pt>
                <c:pt idx="19">
                  <c:v>15.8766125616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-2080173592"/>
        <c:axId val="-2080218040"/>
      </c:barChart>
      <c:catAx>
        <c:axId val="-20801735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User’s Active Period (Normalized)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-2080218040"/>
        <c:crosses val="autoZero"/>
        <c:auto val="1"/>
        <c:lblAlgn val="ctr"/>
        <c:lblOffset val="100"/>
        <c:tickLblSkip val="2"/>
        <c:noMultiLvlLbl val="0"/>
      </c:catAx>
      <c:valAx>
        <c:axId val="-2080218040"/>
        <c:scaling>
          <c:orientation val="minMax"/>
          <c:max val="4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 of Users </a:t>
                </a:r>
              </a:p>
            </c:rich>
          </c:tx>
          <c:layout/>
          <c:overlay val="0"/>
        </c:title>
        <c:numFmt formatCode="@" sourceLinked="0"/>
        <c:majorTickMark val="none"/>
        <c:minorTickMark val="none"/>
        <c:tickLblPos val="nextTo"/>
        <c:crossAx val="-20801735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0"/>
          <c:tx>
            <c:v>All Features</c:v>
          </c:tx>
          <c:spPr>
            <a:solidFill>
              <a:srgbClr val="FF6600"/>
            </a:solidFill>
          </c:spPr>
          <c:invertIfNegative val="0"/>
          <c:dLbls>
            <c:delete val="1"/>
          </c:dLbls>
          <c:cat>
            <c:strRef>
              <c:f>'fig18'!$A$1:$A$5</c:f>
              <c:strCache>
                <c:ptCount val="5"/>
                <c:pt idx="0">
                  <c:v>1 Day</c:v>
                </c:pt>
                <c:pt idx="1">
                  <c:v>3 Day</c:v>
                </c:pt>
                <c:pt idx="2">
                  <c:v>7 Day</c:v>
                </c:pt>
                <c:pt idx="3">
                  <c:v>14 Day</c:v>
                </c:pt>
                <c:pt idx="4">
                  <c:v>30 Day</c:v>
                </c:pt>
              </c:strCache>
            </c:strRef>
          </c:cat>
          <c:val>
            <c:numRef>
              <c:f>'fig18'!$B$1:$B$5</c:f>
              <c:numCache>
                <c:formatCode>General</c:formatCode>
                <c:ptCount val="5"/>
                <c:pt idx="0">
                  <c:v>75.7</c:v>
                </c:pt>
                <c:pt idx="1">
                  <c:v>81.3</c:v>
                </c:pt>
                <c:pt idx="2">
                  <c:v>85.5</c:v>
                </c:pt>
                <c:pt idx="3">
                  <c:v>90.3</c:v>
                </c:pt>
                <c:pt idx="4">
                  <c:v>94.3</c:v>
                </c:pt>
              </c:numCache>
            </c:numRef>
          </c:val>
        </c:ser>
        <c:ser>
          <c:idx val="0"/>
          <c:order val="1"/>
          <c:tx>
            <c:v>Top 4 Features</c:v>
          </c:tx>
          <c:spPr>
            <a:solidFill>
              <a:schemeClr val="accent1"/>
            </a:solidFill>
          </c:spPr>
          <c:invertIfNegative val="0"/>
          <c:dLbls>
            <c:delete val="1"/>
          </c:dLbls>
          <c:cat>
            <c:strRef>
              <c:f>'fig18'!$A$1:$A$5</c:f>
              <c:strCache>
                <c:ptCount val="5"/>
                <c:pt idx="0">
                  <c:v>1 Day</c:v>
                </c:pt>
                <c:pt idx="1">
                  <c:v>3 Day</c:v>
                </c:pt>
                <c:pt idx="2">
                  <c:v>7 Day</c:v>
                </c:pt>
                <c:pt idx="3">
                  <c:v>14 Day</c:v>
                </c:pt>
                <c:pt idx="4">
                  <c:v>30 Day</c:v>
                </c:pt>
              </c:strCache>
            </c:strRef>
          </c:cat>
          <c:val>
            <c:numRef>
              <c:f>'fig18'!$C$1:$C$5</c:f>
              <c:numCache>
                <c:formatCode>General</c:formatCode>
                <c:ptCount val="5"/>
                <c:pt idx="0">
                  <c:v>69.9</c:v>
                </c:pt>
                <c:pt idx="1">
                  <c:v>77.1</c:v>
                </c:pt>
                <c:pt idx="2">
                  <c:v>85.1</c:v>
                </c:pt>
                <c:pt idx="3">
                  <c:v>90.3</c:v>
                </c:pt>
                <c:pt idx="4">
                  <c:v>94.3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77175656"/>
        <c:axId val="-2076851032"/>
      </c:barChart>
      <c:catAx>
        <c:axId val="-20771756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2000" dirty="0"/>
                  <a:t>Data From </a:t>
                </a:r>
                <a:r>
                  <a:rPr lang="en-US" sz="2000" dirty="0" smtClean="0"/>
                  <a:t>Users’ First </a:t>
                </a:r>
                <a:r>
                  <a:rPr lang="en-US" sz="2000" i="1" dirty="0" smtClean="0"/>
                  <a:t>X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Days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-2076851032"/>
        <c:crosses val="autoZero"/>
        <c:auto val="1"/>
        <c:lblAlgn val="ctr"/>
        <c:lblOffset val="100"/>
        <c:noMultiLvlLbl val="0"/>
      </c:catAx>
      <c:valAx>
        <c:axId val="-2076851032"/>
        <c:scaling>
          <c:orientation val="minMax"/>
          <c:max val="100.0"/>
          <c:min val="5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>
                    <a:effectLst/>
                  </a:rPr>
                  <a:t>Accuracy</a:t>
                </a:r>
                <a:r>
                  <a:rPr lang="en-US" sz="2000" baseline="0">
                    <a:effectLst/>
                  </a:rPr>
                  <a:t> (%)</a:t>
                </a:r>
                <a:endParaRPr lang="en-US" sz="2000">
                  <a:effectLst/>
                </a:endParaRPr>
              </a:p>
            </c:rich>
          </c:tx>
          <c:layout/>
          <c:overlay val="0"/>
        </c:title>
        <c:numFmt formatCode="@" sourceLinked="0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-2077175656"/>
        <c:crosses val="autoZero"/>
        <c:crossBetween val="between"/>
        <c:majorUnit val="10.0"/>
      </c:valAx>
    </c:plotArea>
    <c:legend>
      <c:legendPos val="r"/>
      <c:legendEntry>
        <c:idx val="0"/>
        <c:txPr>
          <a:bodyPr/>
          <a:lstStyle/>
          <a:p>
            <a:pPr>
              <a:defRPr sz="20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000"/>
            </a:pPr>
            <a:endParaRPr lang="en-US"/>
          </a:p>
        </c:txPr>
      </c:legendEntry>
      <c:layout>
        <c:manualLayout>
          <c:xMode val="edge"/>
          <c:yMode val="edge"/>
          <c:x val="0.15119225228684"/>
          <c:y val="0.0497087030723304"/>
          <c:w val="0.619838223977649"/>
          <c:h val="0.155546941247729"/>
        </c:manualLayout>
      </c:layout>
      <c:overlay val="1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E5E900-5F59-834D-B759-E55564F9E643}" type="datetimeFigureOut">
              <a:rPr lang="en-US" smtClean="0"/>
              <a:t>11/5/14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F512A5-00F9-9F46-A44C-F73515626E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8868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CB631F-B2D4-B04B-AA4A-76214526EC46}" type="datetimeFigureOut">
              <a:rPr lang="en-US" smtClean="0"/>
              <a:t>11/5/14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FF55C2-790D-2B4F-A812-8151537397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0342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F55C2-790D-2B4F-A812-815153739765}" type="slidenum">
              <a:rPr lang="en-US" smtClean="0"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0759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F55C2-790D-2B4F-A812-81515373976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1767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F55C2-790D-2B4F-A812-81515373976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2928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F55C2-790D-2B4F-A812-81515373976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7090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F55C2-790D-2B4F-A812-81515373976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3977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F55C2-790D-2B4F-A812-81515373976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0029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F55C2-790D-2B4F-A812-81515373976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6708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F55C2-790D-2B4F-A812-81515373976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6212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F55C2-790D-2B4F-A812-81515373976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8396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F55C2-790D-2B4F-A812-81515373976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3977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F55C2-790D-2B4F-A812-81515373976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337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F55C2-790D-2B4F-A812-81515373976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312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F55C2-790D-2B4F-A812-81515373976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145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F55C2-790D-2B4F-A812-81515373976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1583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F55C2-790D-2B4F-A812-81515373976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8028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F55C2-790D-2B4F-A812-81515373976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5252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F55C2-790D-2B4F-A812-81515373976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701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F55C2-790D-2B4F-A812-81515373976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21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69B2D-2165-6948-B724-2AE6EBB3597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484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F55C2-790D-2B4F-A812-81515373976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691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F55C2-790D-2B4F-A812-81515373976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3977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F55C2-790D-2B4F-A812-81515373976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3936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F55C2-790D-2B4F-A812-81515373976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4229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F55C2-790D-2B4F-A812-81515373976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22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BB2F-1D46-C344-B8E2-47A18BF24513}" type="datetime1">
              <a:rPr lang="en-US" smtClean="0"/>
              <a:t>11/5/14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1F9E4-C171-8740-9B72-85CFA15E6D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245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100C-4582-434E-BFAE-D5F21346BB2D}" type="datetime1">
              <a:rPr lang="en-US" smtClean="0"/>
              <a:t>11/5/14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1F9E4-C171-8740-9B72-85CFA15E6D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237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427D8-A2E3-6947-ACC9-C6DCF59338AE}" type="datetime1">
              <a:rPr lang="en-US" smtClean="0"/>
              <a:t>11/5/14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1F9E4-C171-8740-9B72-85CFA15E6D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781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68D5A-727D-8C4D-B92E-420CB2BBC02C}" type="datetime1">
              <a:rPr lang="en-US" smtClean="0"/>
              <a:t>11/5/14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1F9E4-C171-8740-9B72-85CFA15E6D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795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F314-DCA6-C44B-B0BF-817BCEED12A6}" type="datetime1">
              <a:rPr lang="en-US" smtClean="0"/>
              <a:t>11/5/14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1F9E4-C171-8740-9B72-85CFA15E6D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702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D1CA4-C2A6-574A-A083-6534B2C1F125}" type="datetime1">
              <a:rPr lang="en-US" smtClean="0"/>
              <a:t>11/5/14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1F9E4-C171-8740-9B72-85CFA15E6D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276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8236-53D6-A547-ACB4-7E8AA6F0D133}" type="datetime1">
              <a:rPr lang="en-US" smtClean="0"/>
              <a:t>11/5/14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1F9E4-C171-8740-9B72-85CFA15E6D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790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D8BE-A6AF-6547-B60D-75ED89A4FB35}" type="datetime1">
              <a:rPr lang="en-US" smtClean="0"/>
              <a:t>11/5/14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1F9E4-C171-8740-9B72-85CFA15E6D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469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338B7-2670-0847-8C31-9B4645D19476}" type="datetime1">
              <a:rPr lang="en-US" smtClean="0"/>
              <a:t>11/5/14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1F9E4-C171-8740-9B72-85CFA15E6D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489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66BE2-1F1E-5B43-979D-0B7C9DAD1AEA}" type="datetime1">
              <a:rPr lang="en-US" smtClean="0"/>
              <a:t>11/5/14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1F9E4-C171-8740-9B72-85CFA15E6D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077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882B-21F1-C443-8CC9-878F7334CD20}" type="datetime1">
              <a:rPr lang="en-US" smtClean="0"/>
              <a:t>11/5/14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1F9E4-C171-8740-9B72-85CFA15E6D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495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51188-6679-9342-A994-D0C356676FC5}" type="datetime1">
              <a:rPr lang="en-US" smtClean="0"/>
              <a:t>11/5/14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0066CC"/>
                </a:solidFill>
                <a:latin typeface="Arial"/>
                <a:cs typeface="Arial"/>
              </a:defRPr>
            </a:lvl1pPr>
          </a:lstStyle>
          <a:p>
            <a:fld id="{2311F9E4-C171-8740-9B72-85CFA15E6D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476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0066CC"/>
          </a:solidFill>
          <a:latin typeface="Calisto MT"/>
          <a:ea typeface="+mj-ea"/>
          <a:cs typeface="Calisto M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66CC"/>
        </a:buClr>
        <a:buFont typeface="Arial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Calisto MT"/>
          <a:ea typeface="+mn-ea"/>
          <a:cs typeface="Calisto MT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66CC"/>
        </a:buClr>
        <a:buFont typeface="Arial"/>
        <a:buChar char="–"/>
        <a:defRPr sz="2400" kern="1200">
          <a:solidFill>
            <a:srgbClr val="333333"/>
          </a:solidFill>
          <a:latin typeface="Calisto MT"/>
          <a:ea typeface="+mn-ea"/>
          <a:cs typeface="Calisto MT"/>
        </a:defRPr>
      </a:lvl2pPr>
      <a:lvl3pPr marL="1143000" indent="-228600" algn="l" defTabSz="457200" rtl="0" eaLnBrk="1" latinLnBrk="0" hangingPunct="1">
        <a:spcBef>
          <a:spcPct val="20000"/>
        </a:spcBef>
        <a:buSzPct val="75000"/>
        <a:buFont typeface="Courier New"/>
        <a:buChar char="o"/>
        <a:defRPr sz="2200" kern="1200">
          <a:solidFill>
            <a:srgbClr val="333333"/>
          </a:solidFill>
          <a:latin typeface="Calisto MT"/>
          <a:ea typeface="+mn-ea"/>
          <a:cs typeface="Calisto M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333333"/>
          </a:solidFill>
          <a:latin typeface="Calisto MT"/>
          <a:ea typeface="+mn-ea"/>
          <a:cs typeface="Calisto M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rgbClr val="333333"/>
          </a:solidFill>
          <a:latin typeface="Calisto MT"/>
          <a:ea typeface="+mn-ea"/>
          <a:cs typeface="Calisto M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25.emf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26.png"/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chart" Target="../charts/chart1.xml"/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chart" Target="../charts/chart2.xml"/><Relationship Id="rId1" Type="http://schemas.openxmlformats.org/officeDocument/2006/relationships/tags" Target="../tags/tag14.x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tags" Target="../tags/tag15.x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image" Target="../media/image29.png"/><Relationship Id="rId1" Type="http://schemas.openxmlformats.org/officeDocument/2006/relationships/tags" Target="../tags/tag16.x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image" Target="../media/image30.png"/><Relationship Id="rId5" Type="http://schemas.openxmlformats.org/officeDocument/2006/relationships/image" Target="../media/image27.png"/><Relationship Id="rId6" Type="http://schemas.openxmlformats.org/officeDocument/2006/relationships/image" Target="../media/image31.emf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1" Type="http://schemas.openxmlformats.org/officeDocument/2006/relationships/tags" Target="../tags/tag17.x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tags" Target="../tags/tag18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16.png"/><Relationship Id="rId5" Type="http://schemas.openxmlformats.org/officeDocument/2006/relationships/image" Target="../media/image17.jpg"/><Relationship Id="rId6" Type="http://schemas.openxmlformats.org/officeDocument/2006/relationships/image" Target="../media/image18.jpg"/><Relationship Id="rId7" Type="http://schemas.openxmlformats.org/officeDocument/2006/relationships/image" Target="../media/image19.jp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20.jpg"/><Relationship Id="rId5" Type="http://schemas.openxmlformats.org/officeDocument/2006/relationships/image" Target="../media/image21.jp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22.pn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3744" y="1905713"/>
            <a:ext cx="9133312" cy="1470025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sz="3800" b="1" dirty="0"/>
              <a:t>Whispers in the </a:t>
            </a:r>
            <a:r>
              <a:rPr lang="en-US" sz="3800" b="1" dirty="0" smtClean="0"/>
              <a:t>Dark: Analysis </a:t>
            </a:r>
            <a:r>
              <a:rPr lang="en-US" sz="3800" b="1" dirty="0"/>
              <a:t>of an Anonymous Social Network </a:t>
            </a:r>
            <a:endParaRPr lang="en-US" sz="3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2240" y="4078046"/>
            <a:ext cx="7511498" cy="2424326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>
                <a:solidFill>
                  <a:schemeClr val="tx1"/>
                </a:solidFill>
              </a:rPr>
              <a:t>Gang Wang</a:t>
            </a:r>
            <a:r>
              <a:rPr lang="en-US" sz="2000" dirty="0">
                <a:solidFill>
                  <a:schemeClr val="tx1"/>
                </a:solidFill>
              </a:rPr>
              <a:t>, Bolun Wang, Tianyi Wang, Ana Nika, 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Haitao </a:t>
            </a:r>
            <a:r>
              <a:rPr lang="en-US" sz="2000" dirty="0">
                <a:solidFill>
                  <a:schemeClr val="tx1"/>
                </a:solidFill>
              </a:rPr>
              <a:t>Zheng, Ben Y. Zhao </a:t>
            </a:r>
          </a:p>
          <a:p>
            <a:pPr algn="l"/>
            <a:endParaRPr lang="en-US" sz="1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r>
              <a:rPr lang="en-US" sz="2200" dirty="0">
                <a:solidFill>
                  <a:schemeClr val="tx1"/>
                </a:solidFill>
              </a:rPr>
              <a:t>UC Santa Barbara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</a:rPr>
              <a:t>gangw@cs.ucsb.edu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1" b="100000" l="0" r="99896">
                        <a14:foregroundMark x1="94792" y1="58889" x2="94792" y2="58889"/>
                        <a14:foregroundMark x1="93490" y1="19352" x2="93490" y2="19352"/>
                        <a14:foregroundMark x1="45677" y1="22130" x2="45677" y2="22130"/>
                        <a14:foregroundMark x1="46146" y1="37593" x2="46146" y2="37593"/>
                        <a14:foregroundMark x1="46146" y1="37593" x2="46146" y2="37593"/>
                        <a14:backgroundMark x1="97500" y1="82407" x2="97500" y2="82407"/>
                      </a14:backgroundRemoval>
                    </a14:imgEffect>
                    <a14:imgEffect>
                      <a14:artisticPaintStrok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40398" y="4758113"/>
            <a:ext cx="3762842" cy="2116599"/>
          </a:xfrm>
          <a:prstGeom prst="rect">
            <a:avLst/>
          </a:prstGeom>
        </p:spPr>
      </p:pic>
      <p:sp>
        <p:nvSpPr>
          <p:cNvPr id="16" name="Rounded Rectangular Callout 15"/>
          <p:cNvSpPr/>
          <p:nvPr/>
        </p:nvSpPr>
        <p:spPr>
          <a:xfrm>
            <a:off x="7736267" y="3872338"/>
            <a:ext cx="1002540" cy="590075"/>
          </a:xfrm>
          <a:prstGeom prst="wedgeRoundRectCallout">
            <a:avLst>
              <a:gd name="adj1" fmla="val 12113"/>
              <a:gd name="adj2" fmla="val 89064"/>
              <a:gd name="adj3" fmla="val 16667"/>
            </a:avLst>
          </a:prstGeom>
          <a:solidFill>
            <a:srgbClr val="F2F2F2"/>
          </a:solidFill>
          <a:ln w="28575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IMC’14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20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64"/>
    </mc:Choice>
    <mc:Fallback xmlns="">
      <p:transition xmlns:p14="http://schemas.microsoft.com/office/powerpoint/2010/main" spd="slow" advTm="1516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Persistent Friendship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Persistent user pairs (strong ties) are </a:t>
            </a:r>
            <a:r>
              <a:rPr lang="en-US" sz="2400" dirty="0" smtClean="0">
                <a:solidFill>
                  <a:srgbClr val="CC0000"/>
                </a:solidFill>
              </a:rPr>
              <a:t>extremely rare</a:t>
            </a:r>
          </a:p>
          <a:p>
            <a:pPr lvl="1"/>
            <a:r>
              <a:rPr lang="en-US" sz="2000" dirty="0"/>
              <a:t>O</a:t>
            </a:r>
            <a:r>
              <a:rPr lang="en-US" sz="2000" dirty="0" smtClean="0"/>
              <a:t>nly </a:t>
            </a:r>
            <a:r>
              <a:rPr lang="en-US" sz="2000" dirty="0">
                <a:solidFill>
                  <a:srgbClr val="CC0000"/>
                </a:solidFill>
              </a:rPr>
              <a:t>7.7%</a:t>
            </a:r>
            <a:r>
              <a:rPr lang="en-US" sz="2000" dirty="0"/>
              <a:t> user </a:t>
            </a:r>
            <a:r>
              <a:rPr lang="en-US" sz="2000" dirty="0" smtClean="0"/>
              <a:t>pairs interacted multiple times (out of all edges)</a:t>
            </a:r>
          </a:p>
          <a:p>
            <a:pPr lvl="1"/>
            <a:r>
              <a:rPr lang="en-US" sz="2000" dirty="0" smtClean="0"/>
              <a:t>Majorities are weak ties, talked once, never again</a:t>
            </a:r>
          </a:p>
          <a:p>
            <a:pPr lvl="1"/>
            <a:r>
              <a:rPr lang="en-US" sz="2000" dirty="0" smtClean="0"/>
              <a:t>Lower </a:t>
            </a:r>
            <a:r>
              <a:rPr lang="en-US" sz="2000" dirty="0"/>
              <a:t>bound </a:t>
            </a:r>
            <a:r>
              <a:rPr lang="en-US" sz="2000" dirty="0" smtClean="0"/>
              <a:t>of user interactions (no data on private messages)</a:t>
            </a:r>
          </a:p>
          <a:p>
            <a:pPr lvl="1"/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1F9E4-C171-8740-9B72-85CFA15E6D9D}" type="slidenum">
              <a:rPr lang="en-US" smtClean="0"/>
              <a:t>9</a:t>
            </a:fld>
            <a:endParaRPr lang="en-US" dirty="0"/>
          </a:p>
        </p:txBody>
      </p:sp>
      <p:pic>
        <p:nvPicPr>
          <p:cNvPr id="12" name="Picture 11" descr="lifespan_weight_heatmap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699" y="3173219"/>
            <a:ext cx="5975957" cy="33365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69954" y="3173219"/>
            <a:ext cx="1169630" cy="2835627"/>
          </a:xfrm>
          <a:prstGeom prst="rect">
            <a:avLst/>
          </a:prstGeom>
          <a:noFill/>
          <a:ln w="38100" cmpd="sng">
            <a:solidFill>
              <a:srgbClr val="CC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7702849" y="368757"/>
            <a:ext cx="367598" cy="38436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/>
          <p:cNvCxnSpPr>
            <a:stCxn id="10" idx="5"/>
            <a:endCxn id="20" idx="1"/>
          </p:cNvCxnSpPr>
          <p:nvPr/>
        </p:nvCxnSpPr>
        <p:spPr>
          <a:xfrm>
            <a:off x="8016614" y="696834"/>
            <a:ext cx="439966" cy="465728"/>
          </a:xfrm>
          <a:prstGeom prst="line">
            <a:avLst/>
          </a:prstGeom>
          <a:ln w="57150" cmpd="sng">
            <a:solidFill>
              <a:schemeClr val="tx1">
                <a:lumMod val="50000"/>
                <a:lumOff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8402747" y="1106273"/>
            <a:ext cx="367598" cy="384366"/>
          </a:xfrm>
          <a:prstGeom prst="ellipse">
            <a:avLst/>
          </a:prstGeom>
          <a:solidFill>
            <a:srgbClr val="A6A6A6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1854699" y="2000667"/>
            <a:ext cx="1704318" cy="1555333"/>
            <a:chOff x="1854699" y="2000667"/>
            <a:chExt cx="1721027" cy="1555333"/>
          </a:xfrm>
        </p:grpSpPr>
        <p:sp>
          <p:nvSpPr>
            <p:cNvPr id="15" name="Rectangle 14"/>
            <p:cNvSpPr/>
            <p:nvPr/>
          </p:nvSpPr>
          <p:spPr>
            <a:xfrm>
              <a:off x="1854699" y="2000667"/>
              <a:ext cx="1721027" cy="451213"/>
            </a:xfrm>
            <a:prstGeom prst="rect">
              <a:avLst/>
            </a:prstGeom>
            <a:noFill/>
            <a:ln w="38100" cmpd="sng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>
              <a:off x="3575726" y="2451880"/>
              <a:ext cx="0" cy="1104120"/>
            </a:xfrm>
            <a:prstGeom prst="straightConnector1">
              <a:avLst/>
            </a:prstGeom>
            <a:ln w="38100" cmpd="sng">
              <a:solidFill>
                <a:srgbClr val="CC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Oval 27"/>
          <p:cNvSpPr/>
          <p:nvPr/>
        </p:nvSpPr>
        <p:spPr>
          <a:xfrm>
            <a:off x="2530085" y="5319183"/>
            <a:ext cx="2690149" cy="582070"/>
          </a:xfrm>
          <a:prstGeom prst="ellipse">
            <a:avLst/>
          </a:prstGeom>
          <a:noFill/>
          <a:ln w="38100" cmpd="sng">
            <a:solidFill>
              <a:srgbClr val="CC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30085" y="6184360"/>
            <a:ext cx="5036004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Time Between </a:t>
            </a:r>
            <a:r>
              <a:rPr lang="en-US" sz="2000" dirty="0"/>
              <a:t>F</a:t>
            </a:r>
            <a:r>
              <a:rPr lang="en-US" sz="2000" dirty="0" smtClean="0"/>
              <a:t>irst and Last </a:t>
            </a:r>
            <a:r>
              <a:rPr lang="en-US" sz="2000" dirty="0"/>
              <a:t>I</a:t>
            </a:r>
            <a:r>
              <a:rPr lang="en-US" sz="2000" dirty="0" smtClean="0"/>
              <a:t>nteraction (Days)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496404" y="4559085"/>
            <a:ext cx="3203822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Number of Total Interactions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61979" y="3965332"/>
            <a:ext cx="8315096" cy="1107996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Majority of user-pairs have weak relationships:    </a:t>
            </a:r>
          </a:p>
          <a:p>
            <a:pPr algn="ctr"/>
            <a:r>
              <a:rPr lang="en-US" sz="2800" dirty="0" smtClean="0"/>
              <a:t>short-lived, with few interactions</a:t>
            </a:r>
          </a:p>
          <a:p>
            <a:pPr algn="ctr"/>
            <a:endParaRPr lang="en-US" sz="10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393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584"/>
    </mc:Choice>
    <mc:Fallback xmlns="">
      <p:transition xmlns:p14="http://schemas.microsoft.com/office/powerpoint/2010/main" spd="slow" advTm="8358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8" grpId="0" animBg="1"/>
      <p:bldP spid="8" grpId="0" animBg="1"/>
      <p:bldP spid="18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Communities Exist?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Community detection on Whisper interaction graph</a:t>
            </a:r>
          </a:p>
          <a:p>
            <a:pPr lvl="1"/>
            <a:r>
              <a:rPr lang="en-US" sz="2200" dirty="0" smtClean="0"/>
              <a:t>Modularity-based approaches: </a:t>
            </a:r>
            <a:r>
              <a:rPr lang="en-US" sz="2200" i="1" dirty="0" smtClean="0"/>
              <a:t>Louvain</a:t>
            </a:r>
            <a:r>
              <a:rPr lang="en-US" sz="2200" dirty="0" smtClean="0"/>
              <a:t> and </a:t>
            </a:r>
            <a:r>
              <a:rPr lang="en-US" sz="2200" i="1" dirty="0" err="1" smtClean="0"/>
              <a:t>Wakita</a:t>
            </a:r>
            <a:endParaRPr lang="en-US" sz="2200" i="1" dirty="0" smtClean="0"/>
          </a:p>
          <a:p>
            <a:pPr lvl="1"/>
            <a:r>
              <a:rPr lang="en-US" sz="2200" dirty="0"/>
              <a:t>Resulting modularity</a:t>
            </a:r>
            <a:r>
              <a:rPr lang="en-US" sz="2200" dirty="0" smtClean="0"/>
              <a:t>: Louvain (</a:t>
            </a:r>
            <a:r>
              <a:rPr lang="en-US" sz="2200" dirty="0" smtClean="0">
                <a:solidFill>
                  <a:srgbClr val="000000"/>
                </a:solidFill>
              </a:rPr>
              <a:t>0.492</a:t>
            </a:r>
            <a:r>
              <a:rPr lang="en-US" sz="2200" dirty="0" smtClean="0"/>
              <a:t>), </a:t>
            </a:r>
            <a:r>
              <a:rPr lang="en-US" sz="2200" dirty="0" err="1" smtClean="0"/>
              <a:t>Wakita</a:t>
            </a:r>
            <a:r>
              <a:rPr lang="en-US" sz="2200" dirty="0" smtClean="0"/>
              <a:t> (</a:t>
            </a:r>
            <a:r>
              <a:rPr lang="en-US" sz="2200" dirty="0" smtClean="0">
                <a:solidFill>
                  <a:srgbClr val="000000"/>
                </a:solidFill>
              </a:rPr>
              <a:t>0.409</a:t>
            </a:r>
            <a:r>
              <a:rPr lang="en-US" sz="2200" dirty="0" smtClean="0"/>
              <a:t>)</a:t>
            </a:r>
          </a:p>
          <a:p>
            <a:pPr lvl="1"/>
            <a:endParaRPr lang="en-US" sz="2200" dirty="0"/>
          </a:p>
          <a:p>
            <a:r>
              <a:rPr lang="en-US" sz="2600" dirty="0"/>
              <a:t>Modularity &gt; </a:t>
            </a:r>
            <a:r>
              <a:rPr lang="en-US" sz="2600" dirty="0" smtClean="0"/>
              <a:t>0.3 </a:t>
            </a:r>
            <a:r>
              <a:rPr lang="en-US" sz="2600" dirty="0" smtClean="0">
                <a:sym typeface="Wingdings"/>
              </a:rPr>
              <a:t></a:t>
            </a:r>
            <a:r>
              <a:rPr lang="en-US" sz="2600" dirty="0" smtClean="0"/>
              <a:t> community structure</a:t>
            </a:r>
          </a:p>
          <a:p>
            <a:pPr lvl="1"/>
            <a:r>
              <a:rPr lang="en-US" sz="2200" dirty="0" smtClean="0"/>
              <a:t>Facebook </a:t>
            </a:r>
            <a:r>
              <a:rPr lang="en-US" sz="2200" dirty="0"/>
              <a:t>(0.63), </a:t>
            </a:r>
            <a:r>
              <a:rPr lang="en-US" sz="2200" dirty="0" err="1" smtClean="0"/>
              <a:t>Youtube</a:t>
            </a:r>
            <a:r>
              <a:rPr lang="en-US" sz="2200" dirty="0" smtClean="0"/>
              <a:t> </a:t>
            </a:r>
            <a:r>
              <a:rPr lang="en-US" sz="2200" dirty="0"/>
              <a:t>(0.66</a:t>
            </a:r>
            <a:r>
              <a:rPr lang="en-US" sz="2200" dirty="0" smtClean="0"/>
              <a:t>), </a:t>
            </a:r>
            <a:r>
              <a:rPr lang="en-US" sz="2200" dirty="0" err="1"/>
              <a:t>Orkut</a:t>
            </a:r>
            <a:r>
              <a:rPr lang="en-US" sz="2200" dirty="0"/>
              <a:t> (0.67</a:t>
            </a:r>
            <a:r>
              <a:rPr lang="en-US" sz="2200" dirty="0" smtClean="0"/>
              <a:t>) </a:t>
            </a:r>
            <a:r>
              <a:rPr lang="en-US" sz="2200" dirty="0"/>
              <a:t>[</a:t>
            </a:r>
            <a:r>
              <a:rPr lang="en-US" sz="2200" dirty="0" smtClean="0"/>
              <a:t>IMC’09</a:t>
            </a:r>
            <a:r>
              <a:rPr lang="en-US" sz="2200" dirty="0"/>
              <a:t>] </a:t>
            </a:r>
            <a:endParaRPr lang="en-US" sz="2200" dirty="0" smtClean="0"/>
          </a:p>
          <a:p>
            <a:pPr lvl="1"/>
            <a:r>
              <a:rPr lang="en-US" sz="2200" dirty="0" smtClean="0"/>
              <a:t>Whisper has weak community structures</a:t>
            </a:r>
            <a:endParaRPr lang="en-US" sz="2200" dirty="0" smtClean="0">
              <a:solidFill>
                <a:srgbClr val="CC0000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1F9E4-C171-8740-9B72-85CFA15E6D9D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1704" y="5043779"/>
            <a:ext cx="8315096" cy="954107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Even though users don’t have persistent friends, they still form communities</a:t>
            </a:r>
            <a:endParaRPr lang="en-US" sz="10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010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990"/>
    </mc:Choice>
    <mc:Fallback xmlns="">
      <p:transition xmlns:p14="http://schemas.microsoft.com/office/powerpoint/2010/main" spd="slow" advTm="4399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Do Users Form Communities?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Intuition: </a:t>
            </a:r>
            <a:r>
              <a:rPr lang="en-US" sz="2400" dirty="0" smtClean="0"/>
              <a:t>users interact with nearby users (via nearby list)</a:t>
            </a:r>
          </a:p>
          <a:p>
            <a:r>
              <a:rPr lang="en-US" sz="2400" b="1" dirty="0" smtClean="0"/>
              <a:t>Validation: </a:t>
            </a:r>
            <a:r>
              <a:rPr lang="en-US" sz="2400" dirty="0" smtClean="0"/>
              <a:t>whether community membership correlates with geographic location</a:t>
            </a:r>
          </a:p>
          <a:p>
            <a:pPr lvl="1"/>
            <a:r>
              <a:rPr lang="en-US" sz="2000" dirty="0" smtClean="0"/>
              <a:t>Example community </a:t>
            </a:r>
            <a:r>
              <a:rPr lang="en-US" sz="2000" dirty="0"/>
              <a:t>of </a:t>
            </a:r>
            <a:r>
              <a:rPr lang="en-US" sz="2000" dirty="0" smtClean="0"/>
              <a:t>28,342 users, its top 4 regions are</a:t>
            </a:r>
          </a:p>
          <a:p>
            <a:pPr lvl="2"/>
            <a:r>
              <a:rPr lang="en-US" sz="1800" dirty="0" smtClean="0">
                <a:solidFill>
                  <a:srgbClr val="CC0000"/>
                </a:solidFill>
              </a:rPr>
              <a:t>California (</a:t>
            </a:r>
            <a:r>
              <a:rPr lang="en-US" sz="1800" dirty="0">
                <a:solidFill>
                  <a:srgbClr val="CC0000"/>
                </a:solidFill>
              </a:rPr>
              <a:t>62%</a:t>
            </a:r>
            <a:r>
              <a:rPr lang="en-US" sz="1800" dirty="0" smtClean="0">
                <a:solidFill>
                  <a:srgbClr val="CC0000"/>
                </a:solidFill>
              </a:rPr>
              <a:t>)</a:t>
            </a:r>
            <a:r>
              <a:rPr lang="en-US" sz="1800" dirty="0" smtClean="0"/>
              <a:t>, Texas </a:t>
            </a:r>
            <a:r>
              <a:rPr lang="en-US" sz="1800" dirty="0"/>
              <a:t>(1.5%), </a:t>
            </a:r>
            <a:r>
              <a:rPr lang="en-US" sz="1800" dirty="0" smtClean="0"/>
              <a:t>England (1.2%)</a:t>
            </a:r>
            <a:r>
              <a:rPr lang="en-US" sz="1800" dirty="0"/>
              <a:t>, </a:t>
            </a:r>
            <a:r>
              <a:rPr lang="en-US" sz="1800" dirty="0" smtClean="0"/>
              <a:t>Arizona (0.9%)</a:t>
            </a:r>
            <a:endParaRPr lang="en-US" sz="2400" dirty="0" smtClean="0"/>
          </a:p>
          <a:p>
            <a:r>
              <a:rPr lang="en-US" sz="2400" dirty="0" smtClean="0"/>
              <a:t>Users within a community likely from the same region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1F9E4-C171-8740-9B72-85CFA15E6D9D}" type="slidenum">
              <a:rPr lang="en-US" smtClean="0"/>
              <a:t>11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64890" y="5983780"/>
            <a:ext cx="7525998" cy="52322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Users form communities based on </a:t>
            </a:r>
            <a:r>
              <a:rPr lang="en-US" sz="2800" dirty="0" err="1" smtClean="0"/>
              <a:t>geolocation</a:t>
            </a:r>
            <a:endParaRPr lang="en-US" sz="1000" dirty="0" smtClean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49122"/>
              </p:ext>
            </p:extLst>
          </p:nvPr>
        </p:nvGraphicFramePr>
        <p:xfrm>
          <a:off x="1222451" y="4061485"/>
          <a:ext cx="6700295" cy="173736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645782"/>
                <a:gridCol w="1302291"/>
                <a:gridCol w="1092380"/>
                <a:gridCol w="1332676"/>
                <a:gridCol w="1327166"/>
              </a:tblGrid>
              <a:tr h="60016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Percentile of </a:t>
                      </a:r>
                    </a:p>
                    <a:p>
                      <a:r>
                        <a:rPr lang="en-US" baseline="0" dirty="0" smtClean="0"/>
                        <a:t>Communities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r>
                        <a:rPr lang="en-US" baseline="30000" dirty="0" smtClean="0"/>
                        <a:t>st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Region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nd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r>
                        <a:rPr lang="en-US" baseline="0" dirty="0" smtClean="0"/>
                        <a:t>Region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r>
                        <a:rPr lang="en-US" baseline="30000" dirty="0" smtClean="0"/>
                        <a:t>rd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r>
                        <a:rPr lang="en-US" baseline="0" dirty="0" smtClean="0"/>
                        <a:t>Region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</a:p>
                    <a:p>
                      <a:r>
                        <a:rPr lang="en-US" dirty="0" smtClean="0"/>
                        <a:t>Region</a:t>
                      </a:r>
                      <a:endParaRPr lang="en-US" dirty="0"/>
                    </a:p>
                  </a:txBody>
                  <a:tcPr/>
                </a:tc>
              </a:tr>
              <a:tr h="342948">
                <a:tc>
                  <a:txBody>
                    <a:bodyPr/>
                    <a:lstStyle/>
                    <a:p>
                      <a:r>
                        <a:rPr lang="en-US" dirty="0" smtClean="0"/>
                        <a:t>50-percentile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1.4%</a:t>
                      </a:r>
                      <a:endParaRPr lang="en-US" b="0" dirty="0"/>
                    </a:p>
                  </a:txBody>
                  <a:tcPr/>
                </a:tc>
              </a:tr>
              <a:tr h="342948">
                <a:tc>
                  <a:txBody>
                    <a:bodyPr/>
                    <a:lstStyle/>
                    <a:p>
                      <a:r>
                        <a:rPr lang="en-US" dirty="0" smtClean="0"/>
                        <a:t>70-percentile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1.3%</a:t>
                      </a:r>
                      <a:endParaRPr lang="en-US" dirty="0"/>
                    </a:p>
                  </a:txBody>
                  <a:tcPr/>
                </a:tc>
              </a:tr>
              <a:tr h="342948">
                <a:tc>
                  <a:txBody>
                    <a:bodyPr/>
                    <a:lstStyle/>
                    <a:p>
                      <a:r>
                        <a:rPr lang="en-US" dirty="0" smtClean="0"/>
                        <a:t>90-percentile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2872411" y="4054404"/>
            <a:ext cx="1159395" cy="1737360"/>
          </a:xfrm>
          <a:prstGeom prst="rect">
            <a:avLst/>
          </a:prstGeom>
          <a:noFill/>
          <a:ln w="38100" cmpd="sng">
            <a:solidFill>
              <a:srgbClr val="CC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34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316"/>
    </mc:Choice>
    <mc:Fallback xmlns="">
      <p:transition xmlns:p14="http://schemas.microsoft.com/office/powerpoint/2010/main" spd="slow" advTm="84316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</a:rPr>
              <a:t>Motivation</a:t>
            </a:r>
            <a:endParaRPr lang="en-US" sz="3000" dirty="0" smtClean="0"/>
          </a:p>
          <a:p>
            <a:pPr>
              <a:lnSpc>
                <a:spcPct val="150000"/>
              </a:lnSpc>
            </a:pP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</a:rPr>
              <a:t>Dataset and Whisper Network</a:t>
            </a:r>
            <a:endParaRPr lang="en-US" sz="3000" dirty="0" smtClean="0">
              <a:solidFill>
                <a:schemeClr val="tx1"/>
              </a:solidFill>
            </a:endParaRPr>
          </a:p>
          <a:p>
            <a:pPr>
              <a:lnSpc>
                <a:spcPct val="140000"/>
              </a:lnSpc>
            </a:pPr>
            <a:r>
              <a:rPr lang="en-US" sz="3200" dirty="0">
                <a:solidFill>
                  <a:schemeClr val="tx1"/>
                </a:solidFill>
              </a:rPr>
              <a:t>User Engagement and </a:t>
            </a:r>
            <a:r>
              <a:rPr lang="en-US" sz="3200" dirty="0" smtClean="0">
                <a:solidFill>
                  <a:schemeClr val="tx1"/>
                </a:solidFill>
              </a:rPr>
              <a:t>Stickiness</a:t>
            </a:r>
            <a:endParaRPr lang="en-US" sz="3200" dirty="0">
              <a:solidFill>
                <a:schemeClr val="tx1"/>
              </a:solidFill>
            </a:endParaRPr>
          </a:p>
          <a:p>
            <a:pPr lvl="1">
              <a:lnSpc>
                <a:spcPct val="120000"/>
              </a:lnSpc>
            </a:pPr>
            <a:r>
              <a:rPr lang="en-US" sz="2600" dirty="0" smtClean="0">
                <a:solidFill>
                  <a:schemeClr val="tx1"/>
                </a:solidFill>
              </a:rPr>
              <a:t>User Engagement </a:t>
            </a:r>
            <a:r>
              <a:rPr lang="en-US" sz="2600" dirty="0">
                <a:solidFill>
                  <a:schemeClr val="tx1"/>
                </a:solidFill>
              </a:rPr>
              <a:t>O</a:t>
            </a:r>
            <a:r>
              <a:rPr lang="en-US" sz="2600" dirty="0" smtClean="0">
                <a:solidFill>
                  <a:schemeClr val="tx1"/>
                </a:solidFill>
              </a:rPr>
              <a:t>ver </a:t>
            </a:r>
            <a:r>
              <a:rPr lang="en-US" sz="2600" dirty="0">
                <a:solidFill>
                  <a:schemeClr val="tx1"/>
                </a:solidFill>
              </a:rPr>
              <a:t>T</a:t>
            </a:r>
            <a:r>
              <a:rPr lang="en-US" sz="2600" dirty="0" smtClean="0">
                <a:solidFill>
                  <a:schemeClr val="tx1"/>
                </a:solidFill>
              </a:rPr>
              <a:t>ime</a:t>
            </a:r>
          </a:p>
          <a:p>
            <a:pPr lvl="1">
              <a:lnSpc>
                <a:spcPct val="120000"/>
              </a:lnSpc>
            </a:pPr>
            <a:r>
              <a:rPr lang="en-US" sz="2600" dirty="0" smtClean="0">
                <a:solidFill>
                  <a:schemeClr val="tx1"/>
                </a:solidFill>
              </a:rPr>
              <a:t>Predicting Future </a:t>
            </a:r>
            <a:r>
              <a:rPr lang="en-US" sz="2600" dirty="0">
                <a:solidFill>
                  <a:schemeClr val="tx1"/>
                </a:solidFill>
              </a:rPr>
              <a:t>E</a:t>
            </a:r>
            <a:r>
              <a:rPr lang="en-US" sz="2600" dirty="0" smtClean="0">
                <a:solidFill>
                  <a:schemeClr val="tx1"/>
                </a:solidFill>
              </a:rPr>
              <a:t>ngagement</a:t>
            </a:r>
            <a:endParaRPr lang="en-US" sz="2600" dirty="0">
              <a:solidFill>
                <a:schemeClr val="tx1"/>
              </a:solidFill>
            </a:endParaRPr>
          </a:p>
          <a:p>
            <a:pPr>
              <a:lnSpc>
                <a:spcPct val="140000"/>
              </a:lnSpc>
            </a:pPr>
            <a:r>
              <a:rPr lang="en-US" sz="3200" dirty="0" smtClean="0">
                <a:solidFill>
                  <a:schemeClr val="tx1"/>
                </a:solidFill>
              </a:rPr>
              <a:t>Anonymity </a:t>
            </a:r>
            <a:r>
              <a:rPr lang="en-US" sz="3200" dirty="0">
                <a:solidFill>
                  <a:schemeClr val="tx1"/>
                </a:solidFill>
              </a:rPr>
              <a:t>and Privacy in Whisper</a:t>
            </a:r>
          </a:p>
          <a:p>
            <a:pPr>
              <a:lnSpc>
                <a:spcPct val="150000"/>
              </a:lnSpc>
            </a:pPr>
            <a:r>
              <a:rPr lang="en-US" sz="3000" dirty="0" smtClean="0">
                <a:solidFill>
                  <a:schemeClr val="tx1"/>
                </a:solidFill>
              </a:rPr>
              <a:t>Conclusion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1F9E4-C171-8740-9B72-85CFA15E6D9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53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488"/>
    </mc:Choice>
    <mc:Fallback xmlns="">
      <p:transition xmlns:p14="http://schemas.microsoft.com/office/powerpoint/2010/main" spd="slow" advTm="2348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From Network Ties to User Engagement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1F9E4-C171-8740-9B72-85CFA15E6D9D}" type="slidenum">
              <a:rPr lang="en-US" smtClean="0"/>
              <a:t>13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ym typeface="Wingdings"/>
              </a:rPr>
              <a:t>Background: </a:t>
            </a:r>
            <a:r>
              <a:rPr lang="en-US" sz="2400" dirty="0" smtClean="0">
                <a:sym typeface="Wingdings"/>
              </a:rPr>
              <a:t>social ties impact network “stickiness”</a:t>
            </a:r>
            <a:endParaRPr lang="en-US" sz="2400" dirty="0">
              <a:sym typeface="Wingdings"/>
            </a:endParaRPr>
          </a:p>
          <a:p>
            <a:pPr lvl="1"/>
            <a:r>
              <a:rPr lang="en-US" sz="2000" dirty="0">
                <a:sym typeface="Wingdings"/>
              </a:rPr>
              <a:t>S</a:t>
            </a:r>
            <a:r>
              <a:rPr lang="en-US" sz="2000" dirty="0" smtClean="0">
                <a:sym typeface="Wingdings"/>
              </a:rPr>
              <a:t>trong ties: close friends, weak ties: strangers</a:t>
            </a:r>
          </a:p>
          <a:p>
            <a:pPr lvl="1"/>
            <a:r>
              <a:rPr lang="en-US" sz="2000" dirty="0" smtClean="0">
                <a:sym typeface="Wingdings"/>
              </a:rPr>
              <a:t>Strong ties help keep existing users from leaving </a:t>
            </a:r>
            <a:br>
              <a:rPr lang="en-US" sz="2000" dirty="0" smtClean="0">
                <a:sym typeface="Wingdings"/>
              </a:rPr>
            </a:br>
            <a:r>
              <a:rPr lang="en-US" sz="2000" dirty="0" smtClean="0">
                <a:sym typeface="Wingdings"/>
              </a:rPr>
              <a:t> a more “sticky” network</a:t>
            </a:r>
          </a:p>
          <a:p>
            <a:pPr marL="457200" lvl="1" indent="0">
              <a:buNone/>
            </a:pPr>
            <a:endParaRPr lang="en-US" sz="2400" dirty="0" smtClean="0">
              <a:sym typeface="Wingdings"/>
            </a:endParaRPr>
          </a:p>
          <a:p>
            <a:pPr marL="400050"/>
            <a:r>
              <a:rPr lang="en-US" sz="2400" b="1" dirty="0" smtClean="0">
                <a:sym typeface="Wingdings"/>
              </a:rPr>
              <a:t>Our question: </a:t>
            </a:r>
            <a:r>
              <a:rPr lang="en-US" sz="2400" dirty="0" smtClean="0">
                <a:sym typeface="Wingdings"/>
              </a:rPr>
              <a:t>with a network of strangers, how well can Whisper maintain user engagement over time?</a:t>
            </a:r>
            <a:endParaRPr lang="en-US" sz="2000" dirty="0" smtClean="0">
              <a:sym typeface="Wingdings"/>
            </a:endParaRPr>
          </a:p>
          <a:p>
            <a:pPr marL="57150" indent="0">
              <a:buNone/>
            </a:pPr>
            <a:r>
              <a:rPr lang="en-US" sz="2400" dirty="0" smtClean="0">
                <a:sym typeface="Wingdings"/>
              </a:rPr>
              <a:t>		</a:t>
            </a:r>
            <a:endParaRPr lang="en-US" sz="2400" dirty="0">
              <a:sym typeface="Wingdings"/>
            </a:endParaRPr>
          </a:p>
          <a:p>
            <a:pPr marL="400050"/>
            <a:r>
              <a:rPr lang="en-US" sz="2400" dirty="0" smtClean="0">
                <a:sym typeface="Wingdings"/>
              </a:rPr>
              <a:t>Evaluate </a:t>
            </a:r>
            <a:r>
              <a:rPr lang="en-US" sz="2400" dirty="0" smtClean="0">
                <a:solidFill>
                  <a:srgbClr val="CC0000"/>
                </a:solidFill>
                <a:sym typeface="Wingdings"/>
              </a:rPr>
              <a:t>per-user </a:t>
            </a:r>
            <a:r>
              <a:rPr lang="en-US" sz="2400" dirty="0" smtClean="0">
                <a:sym typeface="Wingdings"/>
              </a:rPr>
              <a:t>engagement over time</a:t>
            </a:r>
          </a:p>
          <a:p>
            <a:pPr marL="800100" lvl="1"/>
            <a:r>
              <a:rPr lang="en-US" sz="2000" dirty="0" smtClean="0">
                <a:sym typeface="Wingdings"/>
              </a:rPr>
              <a:t>How long do users stay active?</a:t>
            </a:r>
          </a:p>
          <a:p>
            <a:pPr marL="800100" lvl="1"/>
            <a:r>
              <a:rPr lang="en-US" sz="2000" dirty="0" smtClean="0">
                <a:sym typeface="Wingdings"/>
              </a:rPr>
              <a:t>Do users turn dormant quickly?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4382" b="16530"/>
          <a:stretch/>
        </p:blipFill>
        <p:spPr>
          <a:xfrm>
            <a:off x="1202441" y="2707427"/>
            <a:ext cx="6422824" cy="4014047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3727538" y="2307317"/>
            <a:ext cx="2671122" cy="1367524"/>
            <a:chOff x="4160763" y="2680719"/>
            <a:chExt cx="2671122" cy="1367524"/>
          </a:xfrm>
        </p:grpSpPr>
        <p:sp>
          <p:nvSpPr>
            <p:cNvPr id="13" name="Oval 12"/>
            <p:cNvSpPr/>
            <p:nvPr/>
          </p:nvSpPr>
          <p:spPr>
            <a:xfrm>
              <a:off x="4160763" y="3410856"/>
              <a:ext cx="665238" cy="637387"/>
            </a:xfrm>
            <a:prstGeom prst="ellipse">
              <a:avLst/>
            </a:prstGeom>
            <a:noFill/>
            <a:ln w="28575" cmpd="sng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775185" y="2680719"/>
              <a:ext cx="10567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CC0000"/>
                  </a:solidFill>
                </a:rPr>
                <a:t>stranger</a:t>
              </a:r>
              <a:endParaRPr lang="en-US" sz="2000" dirty="0">
                <a:solidFill>
                  <a:srgbClr val="CC0000"/>
                </a:solidFill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H="1">
              <a:off x="4729241" y="2939833"/>
              <a:ext cx="1045944" cy="604068"/>
            </a:xfrm>
            <a:prstGeom prst="straightConnector1">
              <a:avLst/>
            </a:prstGeom>
            <a:ln>
              <a:solidFill>
                <a:srgbClr val="CC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3305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633"/>
    </mc:Choice>
    <mc:Fallback xmlns="">
      <p:transition xmlns:p14="http://schemas.microsoft.com/office/powerpoint/2010/main" spd="slow" advTm="4763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9968302"/>
              </p:ext>
            </p:extLst>
          </p:nvPr>
        </p:nvGraphicFramePr>
        <p:xfrm>
          <a:off x="882147" y="2823338"/>
          <a:ext cx="7169135" cy="4090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Long Do Users Stay Active?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1F9E4-C171-8740-9B72-85CFA15E6D9D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Rectangular Callout 5"/>
          <p:cNvSpPr/>
          <p:nvPr/>
        </p:nvSpPr>
        <p:spPr>
          <a:xfrm>
            <a:off x="2663229" y="4069071"/>
            <a:ext cx="3803663" cy="955086"/>
          </a:xfrm>
          <a:prstGeom prst="wedgeRectCallout">
            <a:avLst>
              <a:gd name="adj1" fmla="val -63805"/>
              <a:gd name="adj2" fmla="val -119316"/>
            </a:avLst>
          </a:prstGeom>
          <a:solidFill>
            <a:schemeClr val="bg2">
              <a:lumMod val="50000"/>
            </a:schemeClr>
          </a:solidFill>
          <a:ln w="28575" cap="flat" cmpd="sng" algn="ctr">
            <a:solidFill>
              <a:srgbClr val="0066CC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2400" kern="0" noProof="0" dirty="0" smtClean="0">
                <a:solidFill>
                  <a:schemeClr val="bg1"/>
                </a:solidFill>
                <a:latin typeface="Tw Cen MT"/>
              </a:rPr>
              <a:t>Users who were only active for the first1-2 days (~35%)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5020431" y="3243388"/>
            <a:ext cx="3171697" cy="620890"/>
          </a:xfrm>
          <a:prstGeom prst="wedgeRectCallout">
            <a:avLst>
              <a:gd name="adj1" fmla="val 37597"/>
              <a:gd name="adj2" fmla="val 203248"/>
            </a:avLst>
          </a:prstGeom>
          <a:solidFill>
            <a:schemeClr val="bg2">
              <a:lumMod val="50000"/>
            </a:schemeClr>
          </a:solidFill>
          <a:ln w="28575" cap="flat" cmpd="sng" algn="ctr">
            <a:solidFill>
              <a:srgbClr val="0066CC"/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914400">
              <a:defRPr/>
            </a:pPr>
            <a:r>
              <a:rPr lang="en-US" sz="2400" kern="0" dirty="0" smtClean="0">
                <a:solidFill>
                  <a:schemeClr val="bg1"/>
                </a:solidFill>
                <a:latin typeface="Tw Cen MT"/>
              </a:rPr>
              <a:t>Users who stayed active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w Cen MT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>
                <a:sym typeface="Wingdings"/>
              </a:rPr>
              <a:t>U</a:t>
            </a:r>
            <a:r>
              <a:rPr lang="en-US" sz="2400" dirty="0" smtClean="0">
                <a:sym typeface="Wingdings"/>
              </a:rPr>
              <a:t>ser’s active period (normalized)</a:t>
            </a:r>
          </a:p>
          <a:p>
            <a:pPr lvl="1"/>
            <a:r>
              <a:rPr lang="en-US" sz="2000" dirty="0" smtClean="0">
                <a:sym typeface="Wingdings"/>
              </a:rPr>
              <a:t>“Active” means users still generate new content</a:t>
            </a:r>
          </a:p>
          <a:p>
            <a:pPr lvl="1"/>
            <a:r>
              <a:rPr lang="en-US" sz="2000" dirty="0" smtClean="0"/>
              <a:t>User’s active period / our monitoring period of that user </a:t>
            </a:r>
          </a:p>
        </p:txBody>
      </p:sp>
      <p:sp>
        <p:nvSpPr>
          <p:cNvPr id="9" name="Rectangle 8"/>
          <p:cNvSpPr/>
          <p:nvPr/>
        </p:nvSpPr>
        <p:spPr>
          <a:xfrm>
            <a:off x="1754495" y="3243388"/>
            <a:ext cx="405891" cy="2779561"/>
          </a:xfrm>
          <a:prstGeom prst="rect">
            <a:avLst/>
          </a:prstGeom>
          <a:noFill/>
          <a:ln w="38100" cmpd="sng">
            <a:solidFill>
              <a:srgbClr val="CC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1704" y="2289281"/>
            <a:ext cx="8315096" cy="954107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Significant portion of users quickly turn dormant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Bimodal distribution </a:t>
            </a:r>
            <a:r>
              <a:rPr lang="en-US" sz="2800" dirty="0" smtClean="0">
                <a:sym typeface="Wingdings"/>
              </a:rPr>
              <a:t> predict</a:t>
            </a:r>
            <a:r>
              <a:rPr lang="en-US" sz="2800" dirty="0" smtClean="0"/>
              <a:t> users stay or not?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488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553"/>
    </mc:Choice>
    <mc:Fallback xmlns="">
      <p:transition xmlns:p14="http://schemas.microsoft.com/office/powerpoint/2010/main" spd="slow" advTm="7255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6" grpId="0" animBg="1"/>
      <p:bldP spid="7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Predicting User Engagement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Binary </a:t>
            </a:r>
            <a:r>
              <a:rPr lang="en-US" dirty="0" smtClean="0"/>
              <a:t>prediction, </a:t>
            </a:r>
            <a:r>
              <a:rPr lang="en-US" dirty="0"/>
              <a:t>whether </a:t>
            </a:r>
            <a:r>
              <a:rPr lang="en-US" dirty="0" smtClean="0"/>
              <a:t>disengage quickly or not</a:t>
            </a:r>
          </a:p>
          <a:p>
            <a:pPr lvl="1"/>
            <a:r>
              <a:rPr lang="en-US" dirty="0" smtClean="0"/>
              <a:t>Input: user’s data during initial </a:t>
            </a:r>
            <a:r>
              <a:rPr lang="en-US" i="1" dirty="0" smtClean="0">
                <a:solidFill>
                  <a:srgbClr val="000000"/>
                </a:solidFill>
              </a:rPr>
              <a:t>X</a:t>
            </a:r>
            <a:r>
              <a:rPr lang="en-US" dirty="0" smtClean="0"/>
              <a:t> days</a:t>
            </a:r>
            <a:endParaRPr lang="en-US" dirty="0"/>
          </a:p>
          <a:p>
            <a:pPr lvl="1"/>
            <a:r>
              <a:rPr lang="en-US" dirty="0"/>
              <a:t>ML </a:t>
            </a:r>
            <a:r>
              <a:rPr lang="en-US" dirty="0" smtClean="0"/>
              <a:t>classifiers: Random Forest, </a:t>
            </a:r>
            <a:r>
              <a:rPr lang="en-US" dirty="0"/>
              <a:t>SVMs,</a:t>
            </a:r>
            <a:r>
              <a:rPr lang="en-US" dirty="0" smtClean="0"/>
              <a:t> Bayes, Decision Tree</a:t>
            </a:r>
            <a:endParaRPr lang="en-US" dirty="0"/>
          </a:p>
          <a:p>
            <a:endParaRPr lang="en-US" dirty="0"/>
          </a:p>
          <a:p>
            <a:r>
              <a:rPr lang="en-US" dirty="0"/>
              <a:t>F</a:t>
            </a:r>
            <a:r>
              <a:rPr lang="en-US" dirty="0" smtClean="0"/>
              <a:t>eatures (20)</a:t>
            </a:r>
          </a:p>
          <a:p>
            <a:pPr lvl="1"/>
            <a:r>
              <a:rPr lang="en-US" dirty="0" smtClean="0"/>
              <a:t>Content posting volume, frequency (7)</a:t>
            </a:r>
          </a:p>
          <a:p>
            <a:pPr lvl="1"/>
            <a:r>
              <a:rPr lang="en-US" dirty="0" smtClean="0"/>
              <a:t>Social interactions (8)</a:t>
            </a:r>
          </a:p>
          <a:p>
            <a:pPr lvl="1"/>
            <a:r>
              <a:rPr lang="en-US" dirty="0" smtClean="0"/>
              <a:t>Temporal features (2)</a:t>
            </a:r>
          </a:p>
          <a:p>
            <a:pPr lvl="1"/>
            <a:r>
              <a:rPr lang="en-US" dirty="0" smtClean="0"/>
              <a:t>Activity trend (3) 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1F9E4-C171-8740-9B72-85CFA15E6D9D}" type="slidenum">
              <a:rPr lang="en-US" smtClean="0"/>
              <a:t>15</a:t>
            </a:fld>
            <a:endParaRPr lang="en-US" dirty="0"/>
          </a:p>
        </p:txBody>
      </p:sp>
      <p:sp>
        <p:nvSpPr>
          <p:cNvPr id="8" name="Rectangular Callout 7"/>
          <p:cNvSpPr/>
          <p:nvPr/>
        </p:nvSpPr>
        <p:spPr>
          <a:xfrm>
            <a:off x="6050431" y="3244322"/>
            <a:ext cx="2777487" cy="1109109"/>
          </a:xfrm>
          <a:prstGeom prst="wedgeRectCallout">
            <a:avLst>
              <a:gd name="adj1" fmla="val -168474"/>
              <a:gd name="adj2" fmla="val -21639"/>
            </a:avLst>
          </a:prstGeom>
          <a:solidFill>
            <a:schemeClr val="bg2">
              <a:lumMod val="50000"/>
            </a:schemeClr>
          </a:solidFill>
          <a:ln w="28575" cap="flat" cmpd="sng" algn="ctr">
            <a:solidFill>
              <a:srgbClr val="0066CC"/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914400">
              <a:defRPr/>
            </a:pPr>
            <a:r>
              <a:rPr lang="en-US" sz="2400" kern="0" noProof="0" dirty="0" smtClean="0">
                <a:solidFill>
                  <a:schemeClr val="bg1"/>
                </a:solidFill>
                <a:latin typeface="Tw Cen MT"/>
              </a:rPr>
              <a:t>A extensive list of features, can be further trimmed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w Cen M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359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566"/>
    </mc:Choice>
    <mc:Fallback xmlns="">
      <p:transition xmlns:p14="http://schemas.microsoft.com/office/powerpoint/2010/main" spd="slow" advTm="41566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3773453"/>
              </p:ext>
            </p:extLst>
          </p:nvPr>
        </p:nvGraphicFramePr>
        <p:xfrm>
          <a:off x="742949" y="2915540"/>
          <a:ext cx="7746389" cy="3370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Prediction Result (Random Forest)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659605" y="4869022"/>
            <a:ext cx="2133600" cy="365125"/>
          </a:xfrm>
        </p:spPr>
        <p:txBody>
          <a:bodyPr/>
          <a:lstStyle/>
          <a:p>
            <a:fld id="{2311F9E4-C171-8740-9B72-85CFA15E6D9D}" type="slidenum">
              <a:rPr lang="en-US" smtClean="0"/>
              <a:t>16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10-fold cross validation on ground-truth dataset</a:t>
            </a:r>
          </a:p>
          <a:p>
            <a:pPr lvl="1"/>
            <a:r>
              <a:rPr lang="en-US" dirty="0" smtClean="0"/>
              <a:t>Classify users using their first </a:t>
            </a:r>
            <a:r>
              <a:rPr lang="en-US" i="1" dirty="0" smtClean="0"/>
              <a:t>X</a:t>
            </a:r>
            <a:r>
              <a:rPr lang="en-US" dirty="0" smtClean="0"/>
              <a:t> days of data</a:t>
            </a:r>
          </a:p>
        </p:txBody>
      </p:sp>
      <p:sp>
        <p:nvSpPr>
          <p:cNvPr id="11" name="Rectangular Callout 10"/>
          <p:cNvSpPr/>
          <p:nvPr/>
        </p:nvSpPr>
        <p:spPr>
          <a:xfrm>
            <a:off x="846619" y="2141122"/>
            <a:ext cx="3282411" cy="915460"/>
          </a:xfrm>
          <a:prstGeom prst="wedgeRectCallout">
            <a:avLst>
              <a:gd name="adj1" fmla="val -3926"/>
              <a:gd name="adj2" fmla="val 172525"/>
            </a:avLst>
          </a:prstGeom>
          <a:solidFill>
            <a:schemeClr val="bg2">
              <a:lumMod val="50000"/>
            </a:schemeClr>
          </a:solidFill>
          <a:ln w="28575" cap="flat" cmpd="sng" algn="ctr">
            <a:solidFill>
              <a:srgbClr val="0066CC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2400" kern="0" dirty="0" smtClean="0">
                <a:solidFill>
                  <a:schemeClr val="bg1"/>
                </a:solidFill>
                <a:latin typeface="Tw Cen MT"/>
              </a:rPr>
              <a:t>1-day data already has 75% of accuracy</a:t>
            </a:r>
            <a:endParaRPr lang="en-US" sz="2400" kern="0" noProof="0" dirty="0" smtClean="0">
              <a:solidFill>
                <a:schemeClr val="bg1"/>
              </a:solidFill>
              <a:latin typeface="Tw Cen MT"/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4440389" y="2141122"/>
            <a:ext cx="3234822" cy="955086"/>
          </a:xfrm>
          <a:prstGeom prst="wedgeRectCallout">
            <a:avLst>
              <a:gd name="adj1" fmla="val 48281"/>
              <a:gd name="adj2" fmla="val 76989"/>
            </a:avLst>
          </a:prstGeom>
          <a:solidFill>
            <a:schemeClr val="bg2">
              <a:lumMod val="50000"/>
            </a:schemeClr>
          </a:solidFill>
          <a:ln w="28575" cap="flat" cmpd="sng" algn="ctr">
            <a:solidFill>
              <a:srgbClr val="0066CC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2400" kern="0" dirty="0" smtClean="0">
                <a:solidFill>
                  <a:schemeClr val="bg1"/>
                </a:solidFill>
                <a:latin typeface="Tw Cen MT"/>
              </a:rPr>
              <a:t>94</a:t>
            </a:r>
            <a:r>
              <a:rPr lang="en-US" sz="2400" kern="0" noProof="0" dirty="0" smtClean="0">
                <a:solidFill>
                  <a:schemeClr val="bg1"/>
                </a:solidFill>
                <a:latin typeface="Tw Cen MT"/>
              </a:rPr>
              <a:t>% Accuracy when predicting engagement</a:t>
            </a:r>
          </a:p>
        </p:txBody>
      </p:sp>
      <p:sp>
        <p:nvSpPr>
          <p:cNvPr id="15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rgbClr val="0066CC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11F9E4-C171-8740-9B72-85CFA15E6D9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440389" y="3219444"/>
            <a:ext cx="1905471" cy="25954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ular Callout 13"/>
          <p:cNvSpPr/>
          <p:nvPr/>
        </p:nvSpPr>
        <p:spPr>
          <a:xfrm>
            <a:off x="3358538" y="1294402"/>
            <a:ext cx="5130800" cy="1801806"/>
          </a:xfrm>
          <a:prstGeom prst="wedgeRectCallout">
            <a:avLst>
              <a:gd name="adj1" fmla="val -8925"/>
              <a:gd name="adj2" fmla="val 38306"/>
            </a:avLst>
          </a:prstGeom>
          <a:solidFill>
            <a:schemeClr val="bg2">
              <a:lumMod val="50000"/>
            </a:schemeClr>
          </a:solidFill>
          <a:ln w="28575" cap="flat" cmpd="sng" algn="ctr">
            <a:solidFill>
              <a:srgbClr val="0066CC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2400" kern="0" noProof="0" dirty="0" smtClean="0">
                <a:solidFill>
                  <a:schemeClr val="bg1"/>
                </a:solidFill>
                <a:latin typeface="Tw Cen MT"/>
              </a:rPr>
              <a:t>Top 4 Features produce</a:t>
            </a:r>
            <a:r>
              <a:rPr lang="en-US" sz="2400" kern="0" noProof="0" dirty="0" smtClean="0">
                <a:solidFill>
                  <a:schemeClr val="bg1"/>
                </a:solidFill>
                <a:latin typeface="Tw Cen MT"/>
                <a:sym typeface="Wingdings"/>
              </a:rPr>
              <a:t> </a:t>
            </a:r>
            <a:r>
              <a:rPr lang="en-US" sz="2400" kern="0" noProof="0" dirty="0" smtClean="0">
                <a:solidFill>
                  <a:schemeClr val="bg1"/>
                </a:solidFill>
                <a:latin typeface="Tw Cen MT"/>
              </a:rPr>
              <a:t>accurate results</a:t>
            </a:r>
          </a:p>
          <a:p>
            <a:pPr marL="342900" indent="-342900" defTabSz="914400">
              <a:buFont typeface="Arial"/>
              <a:buChar char="•"/>
              <a:defRPr/>
            </a:pPr>
            <a:r>
              <a:rPr lang="en-US" sz="2000" kern="0" dirty="0" smtClean="0">
                <a:solidFill>
                  <a:schemeClr val="bg1"/>
                </a:solidFill>
                <a:latin typeface="Tw Cen MT"/>
              </a:rPr>
              <a:t># of days with &gt; 1 whisper</a:t>
            </a:r>
          </a:p>
          <a:p>
            <a:pPr marL="342900" indent="-342900" defTabSz="914400">
              <a:buFont typeface="Arial"/>
              <a:buChar char="•"/>
              <a:defRPr/>
            </a:pPr>
            <a:r>
              <a:rPr lang="en-US" sz="2000" kern="0" noProof="0" dirty="0" smtClean="0">
                <a:solidFill>
                  <a:schemeClr val="bg1"/>
                </a:solidFill>
                <a:latin typeface="Tw Cen MT"/>
              </a:rPr>
              <a:t># of days with &gt; 1 reply</a:t>
            </a:r>
          </a:p>
          <a:p>
            <a:pPr marL="342900" indent="-342900" defTabSz="914400">
              <a:buFont typeface="Arial"/>
              <a:buChar char="•"/>
              <a:defRPr/>
            </a:pPr>
            <a:r>
              <a:rPr lang="en-US" sz="2000" kern="0" dirty="0" smtClean="0">
                <a:solidFill>
                  <a:schemeClr val="bg1"/>
                </a:solidFill>
                <a:latin typeface="Tw Cen MT"/>
              </a:rPr>
              <a:t>Is posting volume </a:t>
            </a:r>
            <a:r>
              <a:rPr lang="en-US" sz="2000" kern="0" dirty="0">
                <a:solidFill>
                  <a:schemeClr val="bg1"/>
                </a:solidFill>
                <a:latin typeface="Tw Cen MT"/>
              </a:rPr>
              <a:t>decreasing</a:t>
            </a:r>
            <a:r>
              <a:rPr lang="en-US" sz="2000" kern="0" dirty="0" smtClean="0">
                <a:solidFill>
                  <a:schemeClr val="bg1"/>
                </a:solidFill>
                <a:latin typeface="Tw Cen MT"/>
              </a:rPr>
              <a:t>?</a:t>
            </a:r>
          </a:p>
          <a:p>
            <a:pPr marL="342900" indent="-342900" defTabSz="914400">
              <a:buFont typeface="Arial"/>
              <a:buChar char="•"/>
              <a:defRPr/>
            </a:pPr>
            <a:r>
              <a:rPr lang="en-US" sz="2000" kern="0" noProof="0" dirty="0" smtClean="0">
                <a:solidFill>
                  <a:schemeClr val="bg1"/>
                </a:solidFill>
                <a:latin typeface="Tw Cen MT"/>
              </a:rPr>
              <a:t># of total posts</a:t>
            </a:r>
          </a:p>
        </p:txBody>
      </p:sp>
      <p:sp>
        <p:nvSpPr>
          <p:cNvPr id="12" name="Rectangular Callout 11"/>
          <p:cNvSpPr/>
          <p:nvPr/>
        </p:nvSpPr>
        <p:spPr>
          <a:xfrm>
            <a:off x="1351355" y="5290103"/>
            <a:ext cx="6046332" cy="836060"/>
          </a:xfrm>
          <a:prstGeom prst="wedgeRectCallout">
            <a:avLst>
              <a:gd name="adj1" fmla="val -8925"/>
              <a:gd name="adj2" fmla="val 38306"/>
            </a:avLst>
          </a:prstGeom>
          <a:solidFill>
            <a:schemeClr val="bg2">
              <a:lumMod val="50000"/>
            </a:schemeClr>
          </a:solidFill>
          <a:ln w="28575" cap="flat" cmpd="sng" algn="ctr">
            <a:solidFill>
              <a:srgbClr val="0066CC"/>
            </a:solidFill>
            <a:prstDash val="solid"/>
          </a:ln>
          <a:effectLst/>
        </p:spPr>
        <p:txBody>
          <a:bodyPr rtlCol="0" anchor="ctr"/>
          <a:lstStyle/>
          <a:p>
            <a:pPr marL="457200" indent="-457200" defTabSz="914400">
              <a:buFont typeface="Arial"/>
              <a:buChar char="•"/>
              <a:defRPr/>
            </a:pPr>
            <a:r>
              <a:rPr lang="en-US" sz="2400" kern="0" dirty="0" smtClean="0">
                <a:solidFill>
                  <a:schemeClr val="bg1"/>
                </a:solidFill>
                <a:latin typeface="Tw Cen MT"/>
              </a:rPr>
              <a:t>Whisper can identify users likely to leave</a:t>
            </a:r>
          </a:p>
          <a:p>
            <a:pPr marL="457200" indent="-457200" defTabSz="914400">
              <a:buFont typeface="Arial"/>
              <a:buChar char="•"/>
              <a:defRPr/>
            </a:pPr>
            <a:r>
              <a:rPr lang="en-US" sz="2400" kern="0" dirty="0" smtClean="0">
                <a:solidFill>
                  <a:schemeClr val="bg1"/>
                </a:solidFill>
                <a:latin typeface="Tw Cen MT"/>
              </a:rPr>
              <a:t>Increase user engagement using other tools</a:t>
            </a:r>
            <a:endParaRPr lang="en-US" sz="2400" kern="0" noProof="0" dirty="0" smtClean="0">
              <a:solidFill>
                <a:schemeClr val="bg1"/>
              </a:solidFill>
              <a:latin typeface="Tw Cen M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943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640"/>
    </mc:Choice>
    <mc:Fallback xmlns="">
      <p:transition xmlns:p14="http://schemas.microsoft.com/office/powerpoint/2010/main" spd="slow" advTm="6964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 uiExpand="1">
        <p:bldSub>
          <a:bldChart bld="series"/>
        </p:bldSub>
      </p:bldGraphic>
      <p:bldP spid="11" grpId="0" animBg="1"/>
      <p:bldP spid="11" grpId="1" animBg="1"/>
      <p:bldP spid="10" grpId="0" animBg="1"/>
      <p:bldP spid="10" grpId="1" animBg="1"/>
      <p:bldP spid="3" grpId="0" animBg="1"/>
      <p:bldP spid="14" grpId="0" animBg="1"/>
      <p:bldP spid="14" grpId="1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Motivation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Dataset and Whisper Network</a:t>
            </a:r>
          </a:p>
          <a:p>
            <a:pPr>
              <a:lnSpc>
                <a:spcPct val="14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User Engagement and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Stickiness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Anonymity and Privacy in </a:t>
            </a:r>
            <a:r>
              <a:rPr lang="en-US" dirty="0" smtClean="0">
                <a:solidFill>
                  <a:schemeClr val="tx1"/>
                </a:solidFill>
              </a:rPr>
              <a:t>Whisper</a:t>
            </a: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</a:rPr>
              <a:t>Conclusion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1F9E4-C171-8740-9B72-85CFA15E6D9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27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83"/>
    </mc:Choice>
    <mc:Fallback xmlns="">
      <p:transition xmlns:p14="http://schemas.microsoft.com/office/powerpoint/2010/main" spd="slow" advTm="1038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Privacy and Anonymity in Whisper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Existing mechanisms to prevent PII leakage</a:t>
            </a:r>
          </a:p>
          <a:p>
            <a:pPr lvl="1"/>
            <a:r>
              <a:rPr lang="en-US" sz="2000" dirty="0" smtClean="0"/>
              <a:t>No personal information is collected (no real name, phone# or email address)</a:t>
            </a:r>
            <a:endParaRPr lang="en-US" sz="2000" dirty="0"/>
          </a:p>
          <a:p>
            <a:pPr lvl="1"/>
            <a:r>
              <a:rPr lang="en-US" sz="2000" dirty="0" smtClean="0"/>
              <a:t>Server only stores public whispers, </a:t>
            </a:r>
            <a:r>
              <a:rPr lang="en-US" sz="2000" dirty="0" smtClean="0">
                <a:solidFill>
                  <a:srgbClr val="000000"/>
                </a:solidFill>
              </a:rPr>
              <a:t>private chats </a:t>
            </a:r>
            <a:r>
              <a:rPr lang="en-US" sz="2000" dirty="0" smtClean="0"/>
              <a:t>stay on the phone</a:t>
            </a:r>
          </a:p>
          <a:p>
            <a:pPr lvl="1"/>
            <a:r>
              <a:rPr lang="en-US" sz="2000" dirty="0" smtClean="0"/>
              <a:t>Noise </a:t>
            </a:r>
            <a:r>
              <a:rPr lang="en-US" sz="2000" dirty="0"/>
              <a:t>is added to user GPS </a:t>
            </a:r>
            <a:r>
              <a:rPr lang="en-US" sz="2000" dirty="0">
                <a:solidFill>
                  <a:srgbClr val="CC0000"/>
                </a:solidFill>
              </a:rPr>
              <a:t>before</a:t>
            </a:r>
            <a:r>
              <a:rPr lang="en-US" sz="2000" dirty="0"/>
              <a:t> sending </a:t>
            </a:r>
            <a:r>
              <a:rPr lang="en-US" sz="2000" dirty="0" smtClean="0"/>
              <a:t>to Whisper’s servers</a:t>
            </a:r>
            <a:endParaRPr lang="en-US" sz="20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>
                <a:solidFill>
                  <a:srgbClr val="CC0000"/>
                </a:solidFill>
              </a:rPr>
              <a:t>Worst case</a:t>
            </a:r>
            <a:r>
              <a:rPr lang="en-US" sz="2400" dirty="0" smtClean="0"/>
              <a:t>: attacker compromises servers and obtains data</a:t>
            </a:r>
          </a:p>
          <a:p>
            <a:pPr lvl="1"/>
            <a:r>
              <a:rPr lang="en-US" sz="2000" dirty="0"/>
              <a:t>M</a:t>
            </a:r>
            <a:r>
              <a:rPr lang="en-US" sz="2000" dirty="0" smtClean="0"/>
              <a:t>uch more external data needed to de-anonymize users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1F9E4-C171-8740-9B72-85CFA15E6D9D}" type="slidenum">
              <a:rPr lang="en-US" smtClean="0"/>
              <a:t>18</a:t>
            </a:fld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2363322" y="4951486"/>
            <a:ext cx="4281235" cy="1171270"/>
            <a:chOff x="2363322" y="4951486"/>
            <a:chExt cx="4281235" cy="1171270"/>
          </a:xfrm>
        </p:grpSpPr>
        <p:pic>
          <p:nvPicPr>
            <p:cNvPr id="5" name="Picture 4"/>
            <p:cNvPicPr>
              <a:picLocks/>
            </p:cNvPicPr>
            <p:nvPr/>
          </p:nvPicPr>
          <p:blipFill rotWithShape="1">
            <a:blip r:embed="rId4"/>
            <a:srcRect l="38231" t="24017" r="18600" b="29517"/>
            <a:stretch/>
          </p:blipFill>
          <p:spPr>
            <a:xfrm>
              <a:off x="5809107" y="5282654"/>
              <a:ext cx="835450" cy="840102"/>
            </a:xfrm>
            <a:prstGeom prst="ellipse">
              <a:avLst/>
            </a:prstGeom>
            <a:ln>
              <a:solidFill>
                <a:srgbClr val="7F7F7F"/>
              </a:solidFill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63322" y="5333966"/>
              <a:ext cx="753713" cy="753713"/>
            </a:xfrm>
            <a:prstGeom prst="ellipse">
              <a:avLst/>
            </a:prstGeom>
            <a:ln w="9525" cmpd="sng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10" name="Rounded Rectangular Callout 9"/>
            <p:cNvSpPr/>
            <p:nvPr/>
          </p:nvSpPr>
          <p:spPr>
            <a:xfrm>
              <a:off x="3194466" y="4951486"/>
              <a:ext cx="1205943" cy="420964"/>
            </a:xfrm>
            <a:prstGeom prst="wedgeRoundRectCallout">
              <a:avLst>
                <a:gd name="adj1" fmla="val -58269"/>
                <a:gd name="adj2" fmla="val 91238"/>
                <a:gd name="adj3" fmla="val 16667"/>
              </a:avLst>
            </a:prstGeom>
            <a:solidFill>
              <a:srgbClr val="F2F2F2"/>
            </a:solidFill>
            <a:ln w="28575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Whisper</a:t>
              </a:r>
              <a:endParaRPr lang="en-US" dirty="0"/>
            </a:p>
          </p:txBody>
        </p:sp>
        <p:cxnSp>
          <p:nvCxnSpPr>
            <p:cNvPr id="12" name="Straight Arrow Connector 11"/>
            <p:cNvCxnSpPr>
              <a:stCxn id="6" idx="6"/>
            </p:cNvCxnSpPr>
            <p:nvPr/>
          </p:nvCxnSpPr>
          <p:spPr>
            <a:xfrm flipV="1">
              <a:off x="3117035" y="5708318"/>
              <a:ext cx="2540635" cy="2505"/>
            </a:xfrm>
            <a:prstGeom prst="straightConnector1">
              <a:avLst/>
            </a:prstGeom>
            <a:ln w="38100" cmpd="sng">
              <a:solidFill>
                <a:srgbClr val="A6A6A6"/>
              </a:solidFill>
              <a:prstDash val="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631335" y="5372450"/>
              <a:ext cx="351053" cy="52322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?</a:t>
              </a:r>
              <a:endParaRPr lang="en-US" sz="28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3327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960"/>
    </mc:Choice>
    <mc:Fallback xmlns="">
      <p:transition xmlns:p14="http://schemas.microsoft.com/office/powerpoint/2010/main" spd="slow" advTm="5596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Concerns of Using Online Social Networks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Users cannot </a:t>
            </a:r>
            <a:r>
              <a:rPr lang="en-US" sz="2400" dirty="0" smtClean="0">
                <a:solidFill>
                  <a:srgbClr val="CC0000"/>
                </a:solidFill>
              </a:rPr>
              <a:t>speak freely </a:t>
            </a:r>
            <a:r>
              <a:rPr lang="en-US" sz="2400" dirty="0" smtClean="0"/>
              <a:t>in online social networks</a:t>
            </a:r>
          </a:p>
          <a:p>
            <a:pPr lvl="1"/>
            <a:r>
              <a:rPr lang="en-US" sz="2000" dirty="0" smtClean="0"/>
              <a:t>User profile is linkable to real-world identity</a:t>
            </a:r>
          </a:p>
          <a:p>
            <a:pPr lvl="1"/>
            <a:r>
              <a:rPr lang="en-US" sz="2000" dirty="0" smtClean="0"/>
              <a:t>Online actions can cause serious consequences</a:t>
            </a:r>
            <a:endParaRPr lang="en-US" sz="20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1F9E4-C171-8740-9B72-85CFA15E6D9D}" type="slidenum">
              <a:rPr lang="en-US" smtClean="0"/>
              <a:t>1</a:t>
            </a:fld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6821665" y="2126807"/>
            <a:ext cx="1751690" cy="600812"/>
            <a:chOff x="7373682" y="2314457"/>
            <a:chExt cx="1751690" cy="600812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73682" y="2314457"/>
              <a:ext cx="594043" cy="594043"/>
            </a:xfrm>
            <a:prstGeom prst="rect">
              <a:avLst/>
            </a:prstGeom>
          </p:spPr>
        </p:pic>
        <p:grpSp>
          <p:nvGrpSpPr>
            <p:cNvPr id="33" name="Group 32"/>
            <p:cNvGrpSpPr/>
            <p:nvPr/>
          </p:nvGrpSpPr>
          <p:grpSpPr>
            <a:xfrm>
              <a:off x="7973568" y="2337605"/>
              <a:ext cx="1151804" cy="577664"/>
              <a:chOff x="7973568" y="2337605"/>
              <a:chExt cx="1151804" cy="577664"/>
            </a:xfrm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73568" y="2338034"/>
                <a:ext cx="577235" cy="577235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578235" y="2337605"/>
                <a:ext cx="547137" cy="547137"/>
              </a:xfrm>
              <a:prstGeom prst="rect">
                <a:avLst/>
              </a:prstGeom>
            </p:spPr>
          </p:pic>
        </p:grpSp>
      </p:grpSp>
      <p:grpSp>
        <p:nvGrpSpPr>
          <p:cNvPr id="14" name="Group 13"/>
          <p:cNvGrpSpPr/>
          <p:nvPr/>
        </p:nvGrpSpPr>
        <p:grpSpPr>
          <a:xfrm>
            <a:off x="247663" y="4165270"/>
            <a:ext cx="8631535" cy="990111"/>
            <a:chOff x="165733" y="5045203"/>
            <a:chExt cx="8631535" cy="990111"/>
          </a:xfrm>
        </p:grpSpPr>
        <p:pic>
          <p:nvPicPr>
            <p:cNvPr id="11" name="Picture 10" descr="Screen Shot 2014-11-05 at 9.50.29 AM.png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9606"/>
            <a:stretch/>
          </p:blipFill>
          <p:spPr>
            <a:xfrm>
              <a:off x="165733" y="5058858"/>
              <a:ext cx="7255818" cy="976456"/>
            </a:xfrm>
            <a:prstGeom prst="rect">
              <a:avLst/>
            </a:prstGeom>
            <a:ln>
              <a:solidFill>
                <a:srgbClr val="073E87"/>
              </a:solidFill>
            </a:ln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8"/>
            <a:srcRect l="6533" t="-1" b="9154"/>
            <a:stretch/>
          </p:blipFill>
          <p:spPr>
            <a:xfrm>
              <a:off x="7443018" y="5045203"/>
              <a:ext cx="1354250" cy="990111"/>
            </a:xfrm>
            <a:prstGeom prst="rect">
              <a:avLst/>
            </a:prstGeom>
          </p:spPr>
        </p:pic>
      </p:grpSp>
      <p:pic>
        <p:nvPicPr>
          <p:cNvPr id="22" name="Picture 21" descr="Screen Shot 2014-10-21 at 3.47.22 P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471" y="5234060"/>
            <a:ext cx="6377210" cy="1176910"/>
          </a:xfrm>
          <a:prstGeom prst="rect">
            <a:avLst/>
          </a:prstGeom>
          <a:ln>
            <a:solidFill>
              <a:srgbClr val="7F7F7F"/>
            </a:solidFill>
          </a:ln>
        </p:spPr>
      </p:pic>
      <p:grpSp>
        <p:nvGrpSpPr>
          <p:cNvPr id="20" name="Group 19"/>
          <p:cNvGrpSpPr/>
          <p:nvPr/>
        </p:nvGrpSpPr>
        <p:grpSpPr>
          <a:xfrm>
            <a:off x="935140" y="3135877"/>
            <a:ext cx="5578439" cy="811424"/>
            <a:chOff x="935140" y="3135877"/>
            <a:chExt cx="5578439" cy="811424"/>
          </a:xfrm>
        </p:grpSpPr>
        <p:pic>
          <p:nvPicPr>
            <p:cNvPr id="18" name="Picture 17" descr="Screen Shot 2014-11-05 at 10.31.08 AM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5140" y="3135877"/>
              <a:ext cx="4677232" cy="811424"/>
            </a:xfrm>
            <a:prstGeom prst="rect">
              <a:avLst/>
            </a:prstGeom>
            <a:ln>
              <a:solidFill>
                <a:srgbClr val="073E87"/>
              </a:solidFill>
            </a:ln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11"/>
            <a:srcRect l="12205" t="6770" r="34830" b="44051"/>
            <a:stretch/>
          </p:blipFill>
          <p:spPr>
            <a:xfrm>
              <a:off x="5639683" y="3135877"/>
              <a:ext cx="873896" cy="81142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89789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006"/>
    </mc:Choice>
    <mc:Fallback xmlns="">
      <p:transition xmlns:p14="http://schemas.microsoft.com/office/powerpoint/2010/main" spd="slow" advTm="38006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Location Tracking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/>
              <a:t>Tracking whisper users’ locations</a:t>
            </a:r>
            <a:endParaRPr lang="en-US" sz="2400" dirty="0" smtClean="0"/>
          </a:p>
          <a:p>
            <a:pPr lvl="1"/>
            <a:r>
              <a:rPr lang="en-US" sz="2200" dirty="0" smtClean="0"/>
              <a:t>Pinpoint current location: error </a:t>
            </a:r>
            <a:r>
              <a:rPr lang="en-US" sz="2200" dirty="0" smtClean="0">
                <a:solidFill>
                  <a:srgbClr val="CC0000"/>
                </a:solidFill>
              </a:rPr>
              <a:t>&lt; 0.2 miles</a:t>
            </a:r>
          </a:p>
          <a:p>
            <a:pPr lvl="1"/>
            <a:r>
              <a:rPr lang="en-US" sz="2200" dirty="0" smtClean="0"/>
              <a:t>Allow attackers to follow (</a:t>
            </a:r>
            <a:r>
              <a:rPr lang="en-US" sz="2200" dirty="0" smtClean="0">
                <a:solidFill>
                  <a:schemeClr val="tx1"/>
                </a:solidFill>
              </a:rPr>
              <a:t>stalk</a:t>
            </a:r>
            <a:r>
              <a:rPr lang="en-US" sz="2200" dirty="0" smtClean="0"/>
              <a:t>) users</a:t>
            </a:r>
          </a:p>
          <a:p>
            <a:pPr lvl="1"/>
            <a:endParaRPr lang="en-US" sz="2200" dirty="0"/>
          </a:p>
          <a:p>
            <a:r>
              <a:rPr lang="en-US" sz="2600" dirty="0" smtClean="0"/>
              <a:t>How to attack</a:t>
            </a:r>
          </a:p>
          <a:p>
            <a:pPr lvl="1"/>
            <a:r>
              <a:rPr lang="en-US" sz="2200" dirty="0" smtClean="0"/>
              <a:t>“Nearby list” shows whispers by </a:t>
            </a:r>
            <a:r>
              <a:rPr lang="en-US" sz="2200" dirty="0" smtClean="0">
                <a:solidFill>
                  <a:srgbClr val="CC0000"/>
                </a:solidFill>
              </a:rPr>
              <a:t>distance</a:t>
            </a:r>
          </a:p>
          <a:p>
            <a:pPr lvl="1"/>
            <a:r>
              <a:rPr lang="en-US" sz="2200" dirty="0" smtClean="0">
                <a:solidFill>
                  <a:srgbClr val="CC0000"/>
                </a:solidFill>
              </a:rPr>
              <a:t>Triangulate</a:t>
            </a:r>
            <a:r>
              <a:rPr lang="en-US" sz="2200" dirty="0" smtClean="0"/>
              <a:t> user location using distance measurements</a:t>
            </a:r>
          </a:p>
          <a:p>
            <a:pPr lvl="1"/>
            <a:r>
              <a:rPr lang="en-US" sz="2200" dirty="0" smtClean="0">
                <a:solidFill>
                  <a:srgbClr val="CC0000"/>
                </a:solidFill>
              </a:rPr>
              <a:t>Reverse-engineer</a:t>
            </a:r>
            <a:r>
              <a:rPr lang="en-US" sz="2200" dirty="0" smtClean="0"/>
              <a:t> Whisper’s noise function</a:t>
            </a:r>
          </a:p>
          <a:p>
            <a:pPr lvl="1"/>
            <a:endParaRPr lang="en-US" dirty="0"/>
          </a:p>
          <a:p>
            <a:r>
              <a:rPr lang="en-US" sz="2600" b="1" dirty="0" smtClean="0"/>
              <a:t>Key problem</a:t>
            </a:r>
            <a:r>
              <a:rPr lang="en-US" sz="2600" dirty="0" smtClean="0"/>
              <a:t>:</a:t>
            </a:r>
            <a:r>
              <a:rPr lang="en-US" sz="2600" b="1" dirty="0" smtClean="0"/>
              <a:t> </a:t>
            </a:r>
            <a:r>
              <a:rPr lang="en-US" sz="2600" dirty="0"/>
              <a:t>l</a:t>
            </a:r>
            <a:r>
              <a:rPr lang="en-US" sz="2600" dirty="0" smtClean="0"/>
              <a:t>ack of GPS authentication</a:t>
            </a:r>
          </a:p>
          <a:p>
            <a:pPr lvl="1"/>
            <a:r>
              <a:rPr lang="en-US" sz="2200" dirty="0" smtClean="0"/>
              <a:t>Unlimited # of queries from any location (fake GPS input)</a:t>
            </a:r>
          </a:p>
          <a:p>
            <a:pPr lvl="1"/>
            <a:r>
              <a:rPr lang="en-US" sz="2200" dirty="0" smtClean="0"/>
              <a:t>Use statistics to overcome noise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1F9E4-C171-8740-9B72-85CFA15E6D9D}" type="slidenum">
              <a:rPr lang="en-US" smtClean="0"/>
              <a:t>19</a:t>
            </a:fld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6978703" y="1204651"/>
            <a:ext cx="1902045" cy="2737151"/>
            <a:chOff x="6945207" y="1099337"/>
            <a:chExt cx="1895553" cy="2912747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4"/>
            <a:srcRect l="53347" t="20958" r="2130" b="40749"/>
            <a:stretch/>
          </p:blipFill>
          <p:spPr>
            <a:xfrm>
              <a:off x="6945207" y="1099337"/>
              <a:ext cx="1895553" cy="2898329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30" name="Oval 29"/>
            <p:cNvSpPr/>
            <p:nvPr/>
          </p:nvSpPr>
          <p:spPr>
            <a:xfrm>
              <a:off x="7037223" y="3556165"/>
              <a:ext cx="1664233" cy="455919"/>
            </a:xfrm>
            <a:prstGeom prst="ellipse">
              <a:avLst/>
            </a:prstGeom>
            <a:noFill/>
            <a:ln w="38100" cmpd="sng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5775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313"/>
    </mc:Choice>
    <mc:Fallback xmlns="">
      <p:transition xmlns:p14="http://schemas.microsoft.com/office/powerpoint/2010/main" spd="slow" advTm="8431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4-10-22 at 2.52.34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1" t="-1" r="2490" b="6545"/>
          <a:stretch/>
        </p:blipFill>
        <p:spPr>
          <a:xfrm>
            <a:off x="0" y="1134269"/>
            <a:ext cx="9144000" cy="572373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1F9E4-C171-8740-9B72-85CFA15E6D9D}" type="slidenum">
              <a:rPr lang="en-US" smtClean="0"/>
              <a:t>20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5697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An Example Attack</a:t>
            </a:r>
            <a:endParaRPr lang="en-US" sz="4000" dirty="0"/>
          </a:p>
        </p:txBody>
      </p:sp>
      <p:grpSp>
        <p:nvGrpSpPr>
          <p:cNvPr id="52" name="Group 51"/>
          <p:cNvGrpSpPr/>
          <p:nvPr/>
        </p:nvGrpSpPr>
        <p:grpSpPr>
          <a:xfrm>
            <a:off x="673556" y="2602361"/>
            <a:ext cx="4574546" cy="4255639"/>
            <a:chOff x="673556" y="2602361"/>
            <a:chExt cx="4574546" cy="4255639"/>
          </a:xfrm>
        </p:grpSpPr>
        <p:sp>
          <p:nvSpPr>
            <p:cNvPr id="10" name="Oval 9"/>
            <p:cNvSpPr>
              <a:spLocks noChangeAspect="1"/>
            </p:cNvSpPr>
            <p:nvPr/>
          </p:nvSpPr>
          <p:spPr>
            <a:xfrm>
              <a:off x="1099535" y="2781496"/>
              <a:ext cx="3574854" cy="3574854"/>
            </a:xfrm>
            <a:prstGeom prst="ellipse">
              <a:avLst/>
            </a:prstGeom>
            <a:solidFill>
              <a:schemeClr val="accent4">
                <a:alpha val="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673556" y="4598004"/>
              <a:ext cx="4574546" cy="1"/>
            </a:xfrm>
            <a:prstGeom prst="line">
              <a:avLst/>
            </a:prstGeom>
            <a:ln w="12700" cmpd="sng">
              <a:solidFill>
                <a:srgbClr val="FF0000"/>
              </a:solidFill>
              <a:prstDash val="lg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2860719" y="2602361"/>
              <a:ext cx="23518" cy="4255639"/>
            </a:xfrm>
            <a:prstGeom prst="line">
              <a:avLst/>
            </a:prstGeom>
            <a:ln w="12700" cmpd="sng">
              <a:solidFill>
                <a:srgbClr val="FF0000"/>
              </a:solidFill>
              <a:prstDash val="lg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7659883" y="4598004"/>
            <a:ext cx="1449556" cy="590060"/>
            <a:chOff x="7659883" y="4598004"/>
            <a:chExt cx="1449556" cy="59006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/>
            <a:srcRect l="38231" t="24017" r="18600" b="29517"/>
            <a:stretch/>
          </p:blipFill>
          <p:spPr>
            <a:xfrm>
              <a:off x="7659883" y="4598004"/>
              <a:ext cx="594360" cy="590060"/>
            </a:xfrm>
            <a:prstGeom prst="ellipse">
              <a:avLst/>
            </a:prstGeom>
            <a:ln>
              <a:solidFill>
                <a:srgbClr val="008000"/>
              </a:solidFill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8264161" y="4678628"/>
              <a:ext cx="845278" cy="400110"/>
            </a:xfrm>
            <a:prstGeom prst="rect">
              <a:avLst/>
            </a:prstGeom>
            <a:solidFill>
              <a:srgbClr val="FFFFFF">
                <a:alpha val="75000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Victim</a:t>
              </a:r>
              <a:endParaRPr lang="en-US" sz="2000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556570" y="4138571"/>
            <a:ext cx="1702110" cy="724435"/>
            <a:chOff x="2556570" y="4138571"/>
            <a:chExt cx="1702110" cy="724435"/>
          </a:xfrm>
        </p:grpSpPr>
        <p:sp>
          <p:nvSpPr>
            <p:cNvPr id="20" name="TextBox 19"/>
            <p:cNvSpPr txBox="1"/>
            <p:nvPr/>
          </p:nvSpPr>
          <p:spPr>
            <a:xfrm>
              <a:off x="3197998" y="4138571"/>
              <a:ext cx="1060682" cy="400110"/>
            </a:xfrm>
            <a:prstGeom prst="rect">
              <a:avLst/>
            </a:prstGeom>
            <a:solidFill>
              <a:srgbClr val="FFFFFF">
                <a:alpha val="75000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Attacker</a:t>
              </a:r>
              <a:endParaRPr lang="en-US" sz="2000" dirty="0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2556570" y="4171754"/>
              <a:ext cx="615018" cy="691252"/>
              <a:chOff x="-1444352" y="3805338"/>
              <a:chExt cx="505390" cy="578009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6">
                <a:alphaModFix/>
                <a:biLevel thresh="25000"/>
              </a:blip>
              <a:stretch>
                <a:fillRect/>
              </a:stretch>
            </p:blipFill>
            <p:spPr>
              <a:xfrm>
                <a:off x="-1413470" y="3805338"/>
                <a:ext cx="440395" cy="476022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1444352" y="3877943"/>
                <a:ext cx="505390" cy="505404"/>
              </a:xfrm>
              <a:prstGeom prst="ellipse">
                <a:avLst/>
              </a:prstGeom>
              <a:ln w="28575" cmpd="sng">
                <a:solidFill>
                  <a:srgbClr val="000000"/>
                </a:solidFill>
              </a:ln>
            </p:spPr>
          </p:pic>
        </p:grpSp>
      </p:grpSp>
      <p:cxnSp>
        <p:nvCxnSpPr>
          <p:cNvPr id="46" name="Straight Arrow Connector 45"/>
          <p:cNvCxnSpPr/>
          <p:nvPr/>
        </p:nvCxnSpPr>
        <p:spPr>
          <a:xfrm>
            <a:off x="3171588" y="4678628"/>
            <a:ext cx="3682003" cy="1174720"/>
          </a:xfrm>
          <a:prstGeom prst="straightConnector1">
            <a:avLst/>
          </a:prstGeom>
          <a:ln w="38100" cmpd="sng">
            <a:solidFill>
              <a:schemeClr val="tx2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0" name="Group 79"/>
          <p:cNvGrpSpPr>
            <a:grpSpLocks noChangeAspect="1"/>
          </p:cNvGrpSpPr>
          <p:nvPr/>
        </p:nvGrpSpPr>
        <p:grpSpPr>
          <a:xfrm>
            <a:off x="5481991" y="4550261"/>
            <a:ext cx="2743200" cy="2814000"/>
            <a:chOff x="877797" y="2602361"/>
            <a:chExt cx="4148567" cy="4255639"/>
          </a:xfrm>
        </p:grpSpPr>
        <p:sp>
          <p:nvSpPr>
            <p:cNvPr id="81" name="Oval 80"/>
            <p:cNvSpPr>
              <a:spLocks noChangeAspect="1"/>
            </p:cNvSpPr>
            <p:nvPr/>
          </p:nvSpPr>
          <p:spPr>
            <a:xfrm>
              <a:off x="1099535" y="2781496"/>
              <a:ext cx="3574854" cy="3574854"/>
            </a:xfrm>
            <a:prstGeom prst="ellipse">
              <a:avLst/>
            </a:prstGeom>
            <a:solidFill>
              <a:schemeClr val="accent4">
                <a:alpha val="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2" name="Straight Connector 81"/>
            <p:cNvCxnSpPr/>
            <p:nvPr/>
          </p:nvCxnSpPr>
          <p:spPr>
            <a:xfrm>
              <a:off x="877797" y="4598004"/>
              <a:ext cx="4148567" cy="1"/>
            </a:xfrm>
            <a:prstGeom prst="line">
              <a:avLst/>
            </a:prstGeom>
            <a:ln w="12700" cmpd="sng">
              <a:solidFill>
                <a:srgbClr val="FF0000"/>
              </a:solidFill>
              <a:prstDash val="lg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H="1">
              <a:off x="2860719" y="2602361"/>
              <a:ext cx="23518" cy="4255639"/>
            </a:xfrm>
            <a:prstGeom prst="line">
              <a:avLst/>
            </a:prstGeom>
            <a:ln w="12700" cmpd="sng">
              <a:solidFill>
                <a:srgbClr val="FF0000"/>
              </a:solidFill>
              <a:prstDash val="lg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7" name="Straight Arrow Connector 106"/>
          <p:cNvCxnSpPr/>
          <p:nvPr/>
        </p:nvCxnSpPr>
        <p:spPr>
          <a:xfrm flipV="1">
            <a:off x="6853591" y="5134651"/>
            <a:ext cx="1020866" cy="735210"/>
          </a:xfrm>
          <a:prstGeom prst="straightConnector1">
            <a:avLst/>
          </a:prstGeom>
          <a:ln w="38100" cmpd="sng">
            <a:solidFill>
              <a:srgbClr val="073E87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5" name="Group 84"/>
          <p:cNvGrpSpPr/>
          <p:nvPr/>
        </p:nvGrpSpPr>
        <p:grpSpPr>
          <a:xfrm>
            <a:off x="6516530" y="5451586"/>
            <a:ext cx="615018" cy="691252"/>
            <a:chOff x="-1444352" y="3805338"/>
            <a:chExt cx="505390" cy="578009"/>
          </a:xfrm>
        </p:grpSpPr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6">
              <a:alphaModFix/>
              <a:biLevel thresh="25000"/>
            </a:blip>
            <a:stretch>
              <a:fillRect/>
            </a:stretch>
          </p:blipFill>
          <p:spPr>
            <a:xfrm>
              <a:off x="-1413470" y="3805338"/>
              <a:ext cx="440395" cy="476022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1444352" y="3877943"/>
              <a:ext cx="505390" cy="505404"/>
            </a:xfrm>
            <a:prstGeom prst="ellipse">
              <a:avLst/>
            </a:prstGeom>
            <a:ln w="28575" cmpd="sng">
              <a:solidFill>
                <a:srgbClr val="000000"/>
              </a:solidFill>
            </a:ln>
          </p:spPr>
        </p:pic>
      </p:grpSp>
      <p:grpSp>
        <p:nvGrpSpPr>
          <p:cNvPr id="110" name="Group 109"/>
          <p:cNvGrpSpPr/>
          <p:nvPr/>
        </p:nvGrpSpPr>
        <p:grpSpPr>
          <a:xfrm>
            <a:off x="7538379" y="4728557"/>
            <a:ext cx="615018" cy="691252"/>
            <a:chOff x="-1444352" y="3805338"/>
            <a:chExt cx="505390" cy="578009"/>
          </a:xfrm>
        </p:grpSpPr>
        <p:pic>
          <p:nvPicPr>
            <p:cNvPr id="111" name="Picture 110"/>
            <p:cNvPicPr>
              <a:picLocks noChangeAspect="1"/>
            </p:cNvPicPr>
            <p:nvPr/>
          </p:nvPicPr>
          <p:blipFill>
            <a:blip r:embed="rId6">
              <a:alphaModFix/>
              <a:biLevel thresh="25000"/>
            </a:blip>
            <a:stretch>
              <a:fillRect/>
            </a:stretch>
          </p:blipFill>
          <p:spPr>
            <a:xfrm>
              <a:off x="-1413470" y="3805338"/>
              <a:ext cx="440395" cy="476022"/>
            </a:xfrm>
            <a:prstGeom prst="rect">
              <a:avLst/>
            </a:prstGeom>
          </p:spPr>
        </p:pic>
        <p:pic>
          <p:nvPicPr>
            <p:cNvPr id="112" name="Picture 11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1444352" y="3877943"/>
              <a:ext cx="505390" cy="505404"/>
            </a:xfrm>
            <a:prstGeom prst="ellipse">
              <a:avLst/>
            </a:prstGeom>
            <a:ln w="28575" cmpd="sng">
              <a:solidFill>
                <a:srgbClr val="000000"/>
              </a:solidFill>
            </a:ln>
          </p:spPr>
        </p:pic>
      </p:grpSp>
      <p:sp>
        <p:nvSpPr>
          <p:cNvPr id="49" name="Rectangular Callout 48"/>
          <p:cNvSpPr/>
          <p:nvPr/>
        </p:nvSpPr>
        <p:spPr>
          <a:xfrm>
            <a:off x="5965780" y="3224473"/>
            <a:ext cx="3168661" cy="752073"/>
          </a:xfrm>
          <a:prstGeom prst="wedgeRectCallout">
            <a:avLst>
              <a:gd name="adj1" fmla="val 14370"/>
              <a:gd name="adj2" fmla="val 125581"/>
            </a:avLst>
          </a:prstGeom>
          <a:solidFill>
            <a:srgbClr val="FFFFFF"/>
          </a:solidFill>
          <a:ln w="28575" cmpd="sng"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CC0000"/>
                </a:solidFill>
              </a:rPr>
              <a:t>W</a:t>
            </a:r>
            <a:r>
              <a:rPr lang="en-US" sz="2000" dirty="0" smtClean="0">
                <a:solidFill>
                  <a:srgbClr val="CC0000"/>
                </a:solidFill>
              </a:rPr>
              <a:t>hisper</a:t>
            </a:r>
            <a:r>
              <a:rPr lang="en-US" sz="2000" dirty="0" smtClean="0">
                <a:solidFill>
                  <a:schemeClr val="tx1"/>
                </a:solidFill>
              </a:rPr>
              <a:t>: “</a:t>
            </a:r>
            <a:r>
              <a:rPr lang="en-US" sz="2000" i="1" dirty="0" smtClean="0">
                <a:solidFill>
                  <a:schemeClr val="tx1"/>
                </a:solidFill>
              </a:rPr>
              <a:t>BZ is away in    Dublin, party in the lab!</a:t>
            </a:r>
            <a:r>
              <a:rPr lang="en-US" sz="2000" dirty="0" smtClean="0">
                <a:solidFill>
                  <a:schemeClr val="tx1"/>
                </a:solidFill>
              </a:rPr>
              <a:t>” 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" y="1134268"/>
            <a:ext cx="5628612" cy="1077218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Attack fully automated </a:t>
            </a:r>
            <a:r>
              <a:rPr lang="en-US" sz="2400" dirty="0"/>
              <a:t>with forged </a:t>
            </a:r>
            <a:r>
              <a:rPr lang="en-US" sz="2400" dirty="0" smtClean="0"/>
              <a:t>GPS</a:t>
            </a: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Query “distance” to the victim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Navigate to victim step by step until convergence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68154" y="2379419"/>
            <a:ext cx="4157153" cy="4264823"/>
            <a:chOff x="-6803744" y="1046612"/>
            <a:chExt cx="4157153" cy="4264823"/>
          </a:xfrm>
        </p:grpSpPr>
        <p:grpSp>
          <p:nvGrpSpPr>
            <p:cNvPr id="44" name="Group 43"/>
            <p:cNvGrpSpPr/>
            <p:nvPr/>
          </p:nvGrpSpPr>
          <p:grpSpPr>
            <a:xfrm>
              <a:off x="-6650898" y="1317926"/>
              <a:ext cx="3830061" cy="3816725"/>
              <a:chOff x="982010" y="2660561"/>
              <a:chExt cx="3830061" cy="3816725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2746554" y="2660561"/>
                <a:ext cx="275365" cy="282181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2741113" y="6195105"/>
                <a:ext cx="275365" cy="282181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982010" y="4436759"/>
                <a:ext cx="275365" cy="282181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4536706" y="4436759"/>
                <a:ext cx="275365" cy="282181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4088254" y="3213233"/>
                <a:ext cx="275365" cy="282181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990878" y="5675080"/>
                <a:ext cx="275365" cy="282181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1427448" y="3193077"/>
                <a:ext cx="275365" cy="282181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1444182" y="5675078"/>
                <a:ext cx="275365" cy="282181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-6375533" y="1600107"/>
              <a:ext cx="615018" cy="691252"/>
              <a:chOff x="-1444352" y="3805338"/>
              <a:chExt cx="505390" cy="578009"/>
            </a:xfrm>
          </p:grpSpPr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6">
                <a:alphaModFix/>
                <a:duotone>
                  <a:prstClr val="black"/>
                  <a:srgbClr val="6600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-1413470" y="3805338"/>
                <a:ext cx="440395" cy="476022"/>
              </a:xfrm>
              <a:prstGeom prst="rect">
                <a:avLst/>
              </a:prstGeom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1444352" y="3877943"/>
                <a:ext cx="505390" cy="505404"/>
              </a:xfrm>
              <a:prstGeom prst="ellipse">
                <a:avLst/>
              </a:prstGeom>
              <a:ln w="28575" cmpd="sng">
                <a:solidFill>
                  <a:srgbClr val="000000"/>
                </a:solidFill>
              </a:ln>
            </p:spPr>
          </p:pic>
        </p:grpSp>
        <p:grpSp>
          <p:nvGrpSpPr>
            <p:cNvPr id="62" name="Group 61"/>
            <p:cNvGrpSpPr/>
            <p:nvPr/>
          </p:nvGrpSpPr>
          <p:grpSpPr>
            <a:xfrm>
              <a:off x="-5062021" y="1046612"/>
              <a:ext cx="615018" cy="691252"/>
              <a:chOff x="-1444352" y="3805338"/>
              <a:chExt cx="505390" cy="578009"/>
            </a:xfrm>
          </p:grpSpPr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6">
                <a:alphaModFix/>
                <a:biLevel thresh="25000"/>
              </a:blip>
              <a:stretch>
                <a:fillRect/>
              </a:stretch>
            </p:blipFill>
            <p:spPr>
              <a:xfrm>
                <a:off x="-1413470" y="3805338"/>
                <a:ext cx="440395" cy="476022"/>
              </a:xfrm>
              <a:prstGeom prst="rect">
                <a:avLst/>
              </a:prstGeom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1444352" y="3877943"/>
                <a:ext cx="505390" cy="505404"/>
              </a:xfrm>
              <a:prstGeom prst="ellipse">
                <a:avLst/>
              </a:prstGeom>
              <a:ln w="28575" cmpd="sng">
                <a:solidFill>
                  <a:srgbClr val="000000"/>
                </a:solidFill>
              </a:ln>
            </p:spPr>
          </p:pic>
        </p:grpSp>
        <p:grpSp>
          <p:nvGrpSpPr>
            <p:cNvPr id="65" name="Group 64"/>
            <p:cNvGrpSpPr/>
            <p:nvPr/>
          </p:nvGrpSpPr>
          <p:grpSpPr>
            <a:xfrm>
              <a:off x="-6803744" y="2860295"/>
              <a:ext cx="615018" cy="691252"/>
              <a:chOff x="-1444352" y="3805338"/>
              <a:chExt cx="505390" cy="578009"/>
            </a:xfrm>
          </p:grpSpPr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6">
                <a:alphaModFix/>
                <a:biLevel thresh="25000"/>
              </a:blip>
              <a:stretch>
                <a:fillRect/>
              </a:stretch>
            </p:blipFill>
            <p:spPr>
              <a:xfrm>
                <a:off x="-1413470" y="3805338"/>
                <a:ext cx="440395" cy="476022"/>
              </a:xfrm>
              <a:prstGeom prst="rect">
                <a:avLst/>
              </a:prstGeom>
            </p:spPr>
          </p:pic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1444352" y="3877943"/>
                <a:ext cx="505390" cy="505404"/>
              </a:xfrm>
              <a:prstGeom prst="ellipse">
                <a:avLst/>
              </a:prstGeom>
              <a:ln w="28575" cmpd="sng">
                <a:solidFill>
                  <a:srgbClr val="000000"/>
                </a:solidFill>
              </a:ln>
            </p:spPr>
          </p:pic>
        </p:grpSp>
        <p:grpSp>
          <p:nvGrpSpPr>
            <p:cNvPr id="68" name="Group 67"/>
            <p:cNvGrpSpPr/>
            <p:nvPr/>
          </p:nvGrpSpPr>
          <p:grpSpPr>
            <a:xfrm>
              <a:off x="-6375533" y="4049786"/>
              <a:ext cx="615018" cy="691252"/>
              <a:chOff x="-1444352" y="3805338"/>
              <a:chExt cx="505390" cy="578009"/>
            </a:xfrm>
          </p:grpSpPr>
          <p:pic>
            <p:nvPicPr>
              <p:cNvPr id="69" name="Picture 68"/>
              <p:cNvPicPr>
                <a:picLocks noChangeAspect="1"/>
              </p:cNvPicPr>
              <p:nvPr/>
            </p:nvPicPr>
            <p:blipFill>
              <a:blip r:embed="rId6">
                <a:alphaModFix/>
                <a:biLevel thresh="25000"/>
              </a:blip>
              <a:stretch>
                <a:fillRect/>
              </a:stretch>
            </p:blipFill>
            <p:spPr>
              <a:xfrm>
                <a:off x="-1413470" y="3805338"/>
                <a:ext cx="440395" cy="476022"/>
              </a:xfrm>
              <a:prstGeom prst="rect">
                <a:avLst/>
              </a:prstGeom>
            </p:spPr>
          </p:pic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1444352" y="3877943"/>
                <a:ext cx="505390" cy="505404"/>
              </a:xfrm>
              <a:prstGeom prst="ellipse">
                <a:avLst/>
              </a:prstGeom>
              <a:ln w="28575" cmpd="sng">
                <a:solidFill>
                  <a:srgbClr val="000000"/>
                </a:solidFill>
              </a:ln>
            </p:spPr>
          </p:pic>
        </p:grpSp>
        <p:grpSp>
          <p:nvGrpSpPr>
            <p:cNvPr id="71" name="Group 70"/>
            <p:cNvGrpSpPr/>
            <p:nvPr/>
          </p:nvGrpSpPr>
          <p:grpSpPr>
            <a:xfrm>
              <a:off x="-3687992" y="1600107"/>
              <a:ext cx="615018" cy="691252"/>
              <a:chOff x="-1444352" y="3805338"/>
              <a:chExt cx="505390" cy="578009"/>
            </a:xfrm>
          </p:grpSpPr>
          <p:pic>
            <p:nvPicPr>
              <p:cNvPr id="72" name="Picture 71"/>
              <p:cNvPicPr>
                <a:picLocks noChangeAspect="1"/>
              </p:cNvPicPr>
              <p:nvPr/>
            </p:nvPicPr>
            <p:blipFill>
              <a:blip r:embed="rId6">
                <a:alphaModFix/>
                <a:biLevel thresh="25000"/>
              </a:blip>
              <a:stretch>
                <a:fillRect/>
              </a:stretch>
            </p:blipFill>
            <p:spPr>
              <a:xfrm>
                <a:off x="-1413470" y="3805338"/>
                <a:ext cx="440395" cy="476022"/>
              </a:xfrm>
              <a:prstGeom prst="rect">
                <a:avLst/>
              </a:prstGeom>
            </p:spPr>
          </p:pic>
          <p:pic>
            <p:nvPicPr>
              <p:cNvPr id="73" name="Picture 72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1444352" y="3877943"/>
                <a:ext cx="505390" cy="505404"/>
              </a:xfrm>
              <a:prstGeom prst="ellipse">
                <a:avLst/>
              </a:prstGeom>
              <a:ln w="28575" cmpd="sng">
                <a:solidFill>
                  <a:srgbClr val="000000"/>
                </a:solidFill>
              </a:ln>
            </p:spPr>
          </p:pic>
        </p:grpSp>
        <p:grpSp>
          <p:nvGrpSpPr>
            <p:cNvPr id="74" name="Group 73"/>
            <p:cNvGrpSpPr/>
            <p:nvPr/>
          </p:nvGrpSpPr>
          <p:grpSpPr>
            <a:xfrm>
              <a:off x="-3261609" y="2812053"/>
              <a:ext cx="615018" cy="691252"/>
              <a:chOff x="-1444352" y="3805338"/>
              <a:chExt cx="505390" cy="578009"/>
            </a:xfrm>
          </p:grpSpPr>
          <p:pic>
            <p:nvPicPr>
              <p:cNvPr id="75" name="Picture 74"/>
              <p:cNvPicPr>
                <a:picLocks noChangeAspect="1"/>
              </p:cNvPicPr>
              <p:nvPr/>
            </p:nvPicPr>
            <p:blipFill>
              <a:blip r:embed="rId6">
                <a:alphaModFix/>
                <a:biLevel thresh="25000"/>
              </a:blip>
              <a:stretch>
                <a:fillRect/>
              </a:stretch>
            </p:blipFill>
            <p:spPr>
              <a:xfrm>
                <a:off x="-1413470" y="3805338"/>
                <a:ext cx="440395" cy="476022"/>
              </a:xfrm>
              <a:prstGeom prst="rect">
                <a:avLst/>
              </a:prstGeom>
            </p:spPr>
          </p:pic>
          <p:pic>
            <p:nvPicPr>
              <p:cNvPr id="76" name="Picture 75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1444352" y="3877943"/>
                <a:ext cx="505390" cy="505404"/>
              </a:xfrm>
              <a:prstGeom prst="ellipse">
                <a:avLst/>
              </a:prstGeom>
              <a:ln w="28575" cmpd="sng">
                <a:solidFill>
                  <a:srgbClr val="000000"/>
                </a:solidFill>
              </a:ln>
            </p:spPr>
          </p:pic>
        </p:grpSp>
        <p:grpSp>
          <p:nvGrpSpPr>
            <p:cNvPr id="77" name="Group 76"/>
            <p:cNvGrpSpPr/>
            <p:nvPr/>
          </p:nvGrpSpPr>
          <p:grpSpPr>
            <a:xfrm>
              <a:off x="-3839046" y="4049786"/>
              <a:ext cx="615018" cy="691252"/>
              <a:chOff x="-1444352" y="3805338"/>
              <a:chExt cx="505390" cy="578009"/>
            </a:xfrm>
          </p:grpSpPr>
          <p:pic>
            <p:nvPicPr>
              <p:cNvPr id="78" name="Picture 77"/>
              <p:cNvPicPr>
                <a:picLocks noChangeAspect="1"/>
              </p:cNvPicPr>
              <p:nvPr/>
            </p:nvPicPr>
            <p:blipFill>
              <a:blip r:embed="rId6">
                <a:alphaModFix/>
                <a:biLevel thresh="25000"/>
              </a:blip>
              <a:stretch>
                <a:fillRect/>
              </a:stretch>
            </p:blipFill>
            <p:spPr>
              <a:xfrm>
                <a:off x="-1413470" y="3805338"/>
                <a:ext cx="440395" cy="476022"/>
              </a:xfrm>
              <a:prstGeom prst="rect">
                <a:avLst/>
              </a:prstGeom>
            </p:spPr>
          </p:pic>
          <p:pic>
            <p:nvPicPr>
              <p:cNvPr id="79" name="Picture 78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1444352" y="3877943"/>
                <a:ext cx="505390" cy="505404"/>
              </a:xfrm>
              <a:prstGeom prst="ellipse">
                <a:avLst/>
              </a:prstGeom>
              <a:ln w="28575" cmpd="sng">
                <a:solidFill>
                  <a:srgbClr val="000000"/>
                </a:solidFill>
              </a:ln>
            </p:spPr>
          </p:pic>
        </p:grpSp>
        <p:grpSp>
          <p:nvGrpSpPr>
            <p:cNvPr id="84" name="Group 83"/>
            <p:cNvGrpSpPr/>
            <p:nvPr/>
          </p:nvGrpSpPr>
          <p:grpSpPr>
            <a:xfrm>
              <a:off x="-5062021" y="4620183"/>
              <a:ext cx="615018" cy="691252"/>
              <a:chOff x="-1444352" y="3805338"/>
              <a:chExt cx="505390" cy="578009"/>
            </a:xfrm>
          </p:grpSpPr>
          <p:pic>
            <p:nvPicPr>
              <p:cNvPr id="88" name="Picture 87"/>
              <p:cNvPicPr>
                <a:picLocks noChangeAspect="1"/>
              </p:cNvPicPr>
              <p:nvPr/>
            </p:nvPicPr>
            <p:blipFill>
              <a:blip r:embed="rId6">
                <a:alphaModFix/>
                <a:biLevel thresh="25000"/>
              </a:blip>
              <a:stretch>
                <a:fillRect/>
              </a:stretch>
            </p:blipFill>
            <p:spPr>
              <a:xfrm>
                <a:off x="-1413470" y="3805338"/>
                <a:ext cx="440395" cy="476022"/>
              </a:xfrm>
              <a:prstGeom prst="rect">
                <a:avLst/>
              </a:prstGeom>
            </p:spPr>
          </p:pic>
          <p:pic>
            <p:nvPicPr>
              <p:cNvPr id="89" name="Picture 88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1444352" y="3877943"/>
                <a:ext cx="505390" cy="505404"/>
              </a:xfrm>
              <a:prstGeom prst="ellipse">
                <a:avLst/>
              </a:prstGeom>
              <a:ln w="28575" cmpd="sng">
                <a:solidFill>
                  <a:srgbClr val="000000"/>
                </a:solidFill>
              </a:ln>
            </p:spPr>
          </p:pic>
        </p:grpSp>
      </p:grpSp>
      <p:sp>
        <p:nvSpPr>
          <p:cNvPr id="50" name="Rectangular Callout 49"/>
          <p:cNvSpPr/>
          <p:nvPr/>
        </p:nvSpPr>
        <p:spPr>
          <a:xfrm>
            <a:off x="2128021" y="3420606"/>
            <a:ext cx="3120081" cy="463745"/>
          </a:xfrm>
          <a:prstGeom prst="wedgeRectCallout">
            <a:avLst>
              <a:gd name="adj1" fmla="val -28584"/>
              <a:gd name="adj2" fmla="val 114785"/>
            </a:avLst>
          </a:prstGeom>
          <a:solidFill>
            <a:schemeClr val="bg2">
              <a:lumMod val="50000"/>
            </a:schemeClr>
          </a:solidFill>
          <a:ln w="28575" cap="flat" cmpd="sng" algn="ctr">
            <a:solidFill>
              <a:srgbClr val="0066CC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2000" kern="0" noProof="0" dirty="0" smtClean="0">
                <a:solidFill>
                  <a:schemeClr val="bg1"/>
                </a:solidFill>
                <a:latin typeface="Tw Cen MT"/>
              </a:rPr>
              <a:t>Triangulate target location!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67878" y="4728557"/>
            <a:ext cx="1620957" cy="704114"/>
            <a:chOff x="-3777" y="4593727"/>
            <a:chExt cx="1620957" cy="704114"/>
          </a:xfrm>
        </p:grpSpPr>
        <p:sp>
          <p:nvSpPr>
            <p:cNvPr id="5" name="TextBox 4"/>
            <p:cNvSpPr txBox="1"/>
            <p:nvPr/>
          </p:nvSpPr>
          <p:spPr>
            <a:xfrm>
              <a:off x="-3777" y="4928509"/>
              <a:ext cx="1620957" cy="369332"/>
            </a:xfrm>
            <a:prstGeom prst="rect">
              <a:avLst/>
            </a:prstGeom>
            <a:solidFill>
              <a:schemeClr val="bg1">
                <a:alpha val="73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Distance Query</a:t>
              </a:r>
              <a:endParaRPr lang="en-US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V="1">
              <a:off x="296334" y="4593727"/>
              <a:ext cx="300165" cy="337226"/>
            </a:xfrm>
            <a:prstGeom prst="straightConnector1">
              <a:avLst/>
            </a:prstGeom>
            <a:ln>
              <a:solidFill>
                <a:srgbClr val="7F7F7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7" name="Picture 56" descr="Screen Shot 2014-10-27 at 3.50.00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5782">
            <a:off x="-1927359" y="4689153"/>
            <a:ext cx="4769118" cy="468679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8" name="Right Arrow 57"/>
          <p:cNvSpPr/>
          <p:nvPr/>
        </p:nvSpPr>
        <p:spPr>
          <a:xfrm flipH="1">
            <a:off x="2509498" y="5753774"/>
            <a:ext cx="1347768" cy="1329950"/>
          </a:xfrm>
          <a:prstGeom prst="rightArrow">
            <a:avLst/>
          </a:prstGeom>
          <a:solidFill>
            <a:srgbClr val="CC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More Details</a:t>
            </a:r>
            <a:endParaRPr lang="en-US" dirty="0"/>
          </a:p>
        </p:txBody>
      </p:sp>
      <p:grpSp>
        <p:nvGrpSpPr>
          <p:cNvPr id="90" name="Group 89"/>
          <p:cNvGrpSpPr/>
          <p:nvPr/>
        </p:nvGrpSpPr>
        <p:grpSpPr>
          <a:xfrm>
            <a:off x="7378148" y="4510705"/>
            <a:ext cx="615018" cy="691252"/>
            <a:chOff x="-1444352" y="3805338"/>
            <a:chExt cx="505390" cy="578009"/>
          </a:xfrm>
        </p:grpSpPr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6">
              <a:alphaModFix/>
              <a:biLevel thresh="25000"/>
            </a:blip>
            <a:stretch>
              <a:fillRect/>
            </a:stretch>
          </p:blipFill>
          <p:spPr>
            <a:xfrm>
              <a:off x="-1413470" y="3805338"/>
              <a:ext cx="440395" cy="476022"/>
            </a:xfrm>
            <a:prstGeom prst="rect">
              <a:avLst/>
            </a:prstGeom>
          </p:spPr>
        </p:pic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1444352" y="3877943"/>
              <a:ext cx="505390" cy="505404"/>
            </a:xfrm>
            <a:prstGeom prst="ellipse">
              <a:avLst/>
            </a:prstGeom>
            <a:ln w="28575" cmpd="sng">
              <a:solidFill>
                <a:srgbClr val="000000"/>
              </a:solidFill>
            </a:ln>
          </p:spPr>
        </p:pic>
      </p:grpSp>
      <p:sp>
        <p:nvSpPr>
          <p:cNvPr id="53" name="Rectangular Callout 52"/>
          <p:cNvSpPr/>
          <p:nvPr/>
        </p:nvSpPr>
        <p:spPr>
          <a:xfrm>
            <a:off x="5126598" y="4138570"/>
            <a:ext cx="2411781" cy="423659"/>
          </a:xfrm>
          <a:prstGeom prst="wedgeRectCallout">
            <a:avLst>
              <a:gd name="adj1" fmla="val 42246"/>
              <a:gd name="adj2" fmla="val 81489"/>
            </a:avLst>
          </a:prstGeom>
          <a:solidFill>
            <a:schemeClr val="bg2">
              <a:lumMod val="50000"/>
            </a:schemeClr>
          </a:solidFill>
          <a:ln w="28575" cap="flat" cmpd="sng" algn="ctr">
            <a:solidFill>
              <a:srgbClr val="0066CC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2000" kern="0" dirty="0" smtClean="0">
                <a:solidFill>
                  <a:schemeClr val="bg1"/>
                </a:solidFill>
                <a:latin typeface="Tw Cen MT"/>
              </a:rPr>
              <a:t>Location converged!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3904407" y="6142838"/>
            <a:ext cx="3068086" cy="523220"/>
          </a:xfrm>
          <a:prstGeom prst="rect">
            <a:avLst/>
          </a:prstGeom>
          <a:solidFill>
            <a:srgbClr val="FFFFFF"/>
          </a:solidFill>
          <a:ln w="57150" cmpd="thinThick">
            <a:solidFill>
              <a:srgbClr val="CC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C0000"/>
                </a:solidFill>
              </a:rPr>
              <a:t>Fixed by Whisper</a:t>
            </a:r>
            <a:endParaRPr lang="en-US" sz="2800" b="1" dirty="0">
              <a:solidFill>
                <a:srgbClr val="CC0000"/>
              </a:solidFill>
            </a:endParaRPr>
          </a:p>
        </p:txBody>
      </p:sp>
      <p:sp>
        <p:nvSpPr>
          <p:cNvPr id="97" name="Rectangular Callout 96"/>
          <p:cNvSpPr/>
          <p:nvPr/>
        </p:nvSpPr>
        <p:spPr>
          <a:xfrm>
            <a:off x="5863105" y="1096587"/>
            <a:ext cx="3168661" cy="407754"/>
          </a:xfrm>
          <a:prstGeom prst="wedgeRectCallout">
            <a:avLst>
              <a:gd name="adj1" fmla="val 11226"/>
              <a:gd name="adj2" fmla="val 168335"/>
            </a:avLst>
          </a:prstGeom>
          <a:solidFill>
            <a:srgbClr val="FFFFFF"/>
          </a:solidFill>
          <a:ln w="28575" cmpd="sng"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CC0000"/>
                </a:solidFill>
              </a:rPr>
              <a:t>W</a:t>
            </a:r>
            <a:r>
              <a:rPr lang="en-US" sz="2000" dirty="0" smtClean="0">
                <a:solidFill>
                  <a:srgbClr val="CC0000"/>
                </a:solidFill>
              </a:rPr>
              <a:t>hisper</a:t>
            </a:r>
            <a:r>
              <a:rPr lang="en-US" sz="2000" dirty="0" smtClean="0">
                <a:solidFill>
                  <a:schemeClr val="tx1"/>
                </a:solidFill>
              </a:rPr>
              <a:t>: “</a:t>
            </a:r>
            <a:r>
              <a:rPr lang="en-US" sz="2000" i="1" dirty="0" smtClean="0">
                <a:solidFill>
                  <a:schemeClr val="tx1"/>
                </a:solidFill>
              </a:rPr>
              <a:t>Get more </a:t>
            </a:r>
            <a:r>
              <a:rPr lang="en-US" sz="2000" i="1" dirty="0">
                <a:solidFill>
                  <a:schemeClr val="tx1"/>
                </a:solidFill>
              </a:rPr>
              <a:t>beer!</a:t>
            </a:r>
            <a:r>
              <a:rPr lang="en-US" sz="2000" dirty="0" smtClean="0">
                <a:solidFill>
                  <a:schemeClr val="tx1"/>
                </a:solidFill>
              </a:rPr>
              <a:t>” </a:t>
            </a:r>
          </a:p>
        </p:txBody>
      </p:sp>
      <p:pic>
        <p:nvPicPr>
          <p:cNvPr id="99" name="Picture 98"/>
          <p:cNvPicPr>
            <a:picLocks noChangeAspect="1"/>
          </p:cNvPicPr>
          <p:nvPr/>
        </p:nvPicPr>
        <p:blipFill rotWithShape="1">
          <a:blip r:embed="rId5"/>
          <a:srcRect l="38231" t="24017" r="18600" b="29517"/>
          <a:stretch/>
        </p:blipFill>
        <p:spPr>
          <a:xfrm>
            <a:off x="7575960" y="2038719"/>
            <a:ext cx="594360" cy="590060"/>
          </a:xfrm>
          <a:prstGeom prst="ellipse">
            <a:avLst/>
          </a:prstGeom>
          <a:ln>
            <a:solidFill>
              <a:srgbClr val="008000"/>
            </a:solidFill>
          </a:ln>
        </p:spPr>
      </p:pic>
      <p:grpSp>
        <p:nvGrpSpPr>
          <p:cNvPr id="94" name="Group 93"/>
          <p:cNvGrpSpPr/>
          <p:nvPr/>
        </p:nvGrpSpPr>
        <p:grpSpPr>
          <a:xfrm>
            <a:off x="7069767" y="2017526"/>
            <a:ext cx="615018" cy="691252"/>
            <a:chOff x="-1444352" y="3805338"/>
            <a:chExt cx="505390" cy="578009"/>
          </a:xfrm>
        </p:grpSpPr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6">
              <a:alphaModFix/>
              <a:biLevel thresh="25000"/>
            </a:blip>
            <a:stretch>
              <a:fillRect/>
            </a:stretch>
          </p:blipFill>
          <p:spPr>
            <a:xfrm>
              <a:off x="-1413470" y="3805338"/>
              <a:ext cx="440395" cy="476022"/>
            </a:xfrm>
            <a:prstGeom prst="rect">
              <a:avLst/>
            </a:prstGeom>
          </p:spPr>
        </p:pic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1444352" y="3877943"/>
              <a:ext cx="505390" cy="505404"/>
            </a:xfrm>
            <a:prstGeom prst="ellipse">
              <a:avLst/>
            </a:prstGeom>
            <a:ln w="28575" cmpd="sng">
              <a:solidFill>
                <a:srgbClr val="000000"/>
              </a:solidFill>
            </a:ln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54816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140"/>
    </mc:Choice>
    <mc:Fallback xmlns="">
      <p:transition xmlns:p14="http://schemas.microsoft.com/office/powerpoint/2010/main" spd="slow" advTm="7014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3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1" grpId="0" animBg="1"/>
      <p:bldP spid="50" grpId="0" animBg="1"/>
      <p:bldP spid="50" grpId="1" animBg="1"/>
      <p:bldP spid="58" grpId="0" animBg="1"/>
      <p:bldP spid="53" grpId="0" animBg="1"/>
      <p:bldP spid="53" grpId="1" animBg="1"/>
      <p:bldP spid="93" grpId="0" animBg="1"/>
      <p:bldP spid="9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600" dirty="0"/>
              <a:t>T</a:t>
            </a:r>
            <a:r>
              <a:rPr lang="en-US" sz="2600" dirty="0" smtClean="0"/>
              <a:t>he first large-scale measurements on Whisper</a:t>
            </a:r>
          </a:p>
          <a:p>
            <a:pPr lvl="1"/>
            <a:endParaRPr lang="en-US" sz="2600" dirty="0" smtClean="0"/>
          </a:p>
          <a:p>
            <a:r>
              <a:rPr lang="en-US" sz="2600" dirty="0" smtClean="0"/>
              <a:t>User interaction has high dispersion, difficult to build persistent friendship</a:t>
            </a:r>
            <a:endParaRPr lang="en-US" sz="2600" dirty="0" smtClean="0">
              <a:solidFill>
                <a:schemeClr val="tx1"/>
              </a:solidFill>
            </a:endParaRPr>
          </a:p>
          <a:p>
            <a:endParaRPr lang="en-US" sz="2600" dirty="0" smtClean="0">
              <a:solidFill>
                <a:schemeClr val="tx1"/>
              </a:solidFill>
            </a:endParaRPr>
          </a:p>
          <a:p>
            <a:r>
              <a:rPr lang="en-US" sz="2600" dirty="0" smtClean="0"/>
              <a:t>User engagement shows bimodal distribution, future engagement can be predicted by early-day data</a:t>
            </a:r>
          </a:p>
          <a:p>
            <a:pPr marL="0" indent="0">
              <a:buNone/>
            </a:pPr>
            <a:endParaRPr lang="en-US" sz="2600" dirty="0" smtClean="0"/>
          </a:p>
          <a:p>
            <a:r>
              <a:rPr lang="en-US" sz="2600" dirty="0" smtClean="0"/>
              <a:t>Anonymous apps can still leak personal information</a:t>
            </a:r>
          </a:p>
          <a:p>
            <a:pPr lvl="1"/>
            <a:r>
              <a:rPr lang="en-US" sz="2200" dirty="0" smtClean="0"/>
              <a:t>Location: once shared with the app, has the risk of leaking</a:t>
            </a:r>
          </a:p>
          <a:p>
            <a:pPr lvl="1"/>
            <a:r>
              <a:rPr lang="en-US" sz="2200" dirty="0" smtClean="0"/>
              <a:t>No reliable GPS authentication, a</a:t>
            </a:r>
            <a:r>
              <a:rPr lang="en-US" sz="2200" dirty="0" smtClean="0">
                <a:sym typeface="Wingdings"/>
              </a:rPr>
              <a:t>ttacker can </a:t>
            </a:r>
            <a:r>
              <a:rPr lang="en-US" sz="2200" dirty="0" smtClean="0"/>
              <a:t>query any locations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1F9E4-C171-8740-9B72-85CFA15E6D9D}" type="slidenum">
              <a:rPr lang="en-US" smtClean="0"/>
              <a:t>21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615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195"/>
    </mc:Choice>
    <mc:Fallback xmlns="">
      <p:transition xmlns:p14="http://schemas.microsoft.com/office/powerpoint/2010/main" spd="slow" advTm="6719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8836" y="2884970"/>
            <a:ext cx="506947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Thank You!</a:t>
            </a:r>
            <a:br>
              <a:rPr lang="en-US" dirty="0" smtClean="0"/>
            </a:br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1F9E4-C171-8740-9B72-85CFA15E6D9D}" type="slidenum">
              <a:rPr lang="en-US" smtClean="0"/>
              <a:t>22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8182" r="24825" b="10899"/>
          <a:stretch/>
        </p:blipFill>
        <p:spPr>
          <a:xfrm>
            <a:off x="223418" y="1340441"/>
            <a:ext cx="4397734" cy="458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75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1"/>
    </mc:Choice>
    <mc:Fallback xmlns="">
      <p:transition xmlns:p14="http://schemas.microsoft.com/office/powerpoint/2010/main" spd="slow" advTm="250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/>
              <a:buChar char="•"/>
            </a:pPr>
            <a:r>
              <a:rPr lang="en-US" dirty="0" smtClean="0"/>
              <a:t>[COSN’13]</a:t>
            </a:r>
            <a:r>
              <a:rPr lang="en-US" sz="2000" dirty="0"/>
              <a:t> GARCIA, D., MAVRODIEV, P., AND SCHWEITZER, F. Social resilience in online communities: The autopsy of </a:t>
            </a:r>
            <a:r>
              <a:rPr lang="en-US" sz="2000" dirty="0" err="1"/>
              <a:t>friendster</a:t>
            </a:r>
            <a:r>
              <a:rPr lang="en-US" sz="2000" dirty="0"/>
              <a:t>. In Proc. of COSN (2013)</a:t>
            </a:r>
            <a:r>
              <a:rPr lang="en-US" sz="2000" dirty="0" smtClean="0"/>
              <a:t>.</a:t>
            </a:r>
          </a:p>
          <a:p>
            <a:pPr marL="342900" lvl="1" indent="-342900">
              <a:buFont typeface="Arial"/>
              <a:buChar char="•"/>
            </a:pPr>
            <a:r>
              <a:rPr lang="en-US" sz="2000" dirty="0"/>
              <a:t>[</a:t>
            </a:r>
            <a:r>
              <a:rPr lang="en-US" sz="2000" dirty="0" smtClean="0"/>
              <a:t>IMC’09</a:t>
            </a:r>
            <a:r>
              <a:rPr lang="en-US" sz="2000" dirty="0"/>
              <a:t>] KWAK, H., CHOI, Y., EOM, Y.-H., JEONG, H., </a:t>
            </a:r>
            <a:r>
              <a:rPr lang="en-US" sz="2000" dirty="0" smtClean="0"/>
              <a:t>AND MOON</a:t>
            </a:r>
            <a:r>
              <a:rPr lang="en-US" sz="2000" dirty="0"/>
              <a:t>, S. Mining communities in networks: a solution </a:t>
            </a:r>
            <a:r>
              <a:rPr lang="en-US" sz="2000" dirty="0" smtClean="0"/>
              <a:t>for consistency </a:t>
            </a:r>
            <a:r>
              <a:rPr lang="en-US" sz="2000" dirty="0"/>
              <a:t>and its evaluation. In Proc. of IMC (2009)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1F9E4-C171-8740-9B72-85CFA15E6D9D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98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3"/>
    </mc:Choice>
    <mc:Fallback xmlns="">
      <p:transition xmlns:p14="http://schemas.microsoft.com/office/powerpoint/2010/main" spd="slow" advTm="55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Whisper Anonymous Social Network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Whisper, an anonymous social app</a:t>
            </a:r>
          </a:p>
          <a:p>
            <a:pPr lvl="1"/>
            <a:r>
              <a:rPr lang="en-US" dirty="0" smtClean="0"/>
              <a:t>Online profile </a:t>
            </a:r>
            <a:r>
              <a:rPr lang="en-US" dirty="0" err="1" smtClean="0">
                <a:solidFill>
                  <a:srgbClr val="CC0000"/>
                </a:solidFill>
              </a:rPr>
              <a:t>unlinkable</a:t>
            </a:r>
            <a:r>
              <a:rPr lang="en-US" dirty="0" smtClean="0"/>
              <a:t> to </a:t>
            </a:r>
            <a:r>
              <a:rPr lang="en-US" dirty="0"/>
              <a:t>real </a:t>
            </a:r>
            <a:r>
              <a:rPr lang="en-US" dirty="0" smtClean="0"/>
              <a:t>identity</a:t>
            </a:r>
          </a:p>
          <a:p>
            <a:pPr lvl="1"/>
            <a:r>
              <a:rPr lang="en-US" dirty="0" smtClean="0"/>
              <a:t>Express </a:t>
            </a:r>
            <a:r>
              <a:rPr lang="en-US" dirty="0"/>
              <a:t>freely without </a:t>
            </a:r>
            <a:r>
              <a:rPr lang="en-US" dirty="0" smtClean="0"/>
              <a:t>fear </a:t>
            </a:r>
            <a:r>
              <a:rPr lang="en-US" dirty="0"/>
              <a:t>of </a:t>
            </a:r>
            <a:r>
              <a:rPr lang="en-US" dirty="0" smtClean="0"/>
              <a:t>retaliation </a:t>
            </a:r>
            <a:r>
              <a:rPr lang="en-US" dirty="0"/>
              <a:t>or </a:t>
            </a:r>
            <a:r>
              <a:rPr lang="en-US" dirty="0" smtClean="0"/>
              <a:t>abuse</a:t>
            </a:r>
          </a:p>
          <a:p>
            <a:pPr lvl="2"/>
            <a:r>
              <a:rPr lang="en-US" sz="2000" dirty="0" smtClean="0"/>
              <a:t>Share stories, seek advice, express complaints</a:t>
            </a:r>
          </a:p>
          <a:p>
            <a:pPr lvl="2"/>
            <a:r>
              <a:rPr lang="en-US" sz="2000" dirty="0" smtClean="0"/>
              <a:t>Whistleblowers, teenagers avoiding bully</a:t>
            </a:r>
            <a:endParaRPr lang="en-US" sz="2000" dirty="0"/>
          </a:p>
          <a:p>
            <a:pPr lvl="1"/>
            <a:r>
              <a:rPr lang="en-US" dirty="0" smtClean="0"/>
              <a:t>Interact with people anonymously </a:t>
            </a:r>
          </a:p>
          <a:p>
            <a:pPr lvl="1"/>
            <a:r>
              <a:rPr lang="en-US" dirty="0" smtClean="0"/>
              <a:t>&gt; 3 </a:t>
            </a:r>
            <a:r>
              <a:rPr lang="en-US" dirty="0"/>
              <a:t>billion monthly page </a:t>
            </a:r>
            <a:r>
              <a:rPr lang="en-US" dirty="0" smtClean="0"/>
              <a:t>views, 2014</a:t>
            </a:r>
          </a:p>
          <a:p>
            <a:pPr lvl="3"/>
            <a:endParaRPr lang="en-US" dirty="0" smtClean="0">
              <a:solidFill>
                <a:srgbClr val="CC0000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Part of wave of new, anonymous social networks</a:t>
            </a:r>
          </a:p>
          <a:p>
            <a:pPr lvl="1"/>
            <a:r>
              <a:rPr lang="en-US" dirty="0" smtClean="0"/>
              <a:t>SnapChat, Secret, Yik-yak, </a:t>
            </a:r>
            <a:r>
              <a:rPr lang="en-US" dirty="0" err="1" smtClean="0"/>
              <a:t>Wickr</a:t>
            </a:r>
            <a:r>
              <a:rPr lang="en-US" dirty="0" smtClean="0"/>
              <a:t>, Rooms (Facebook)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1F9E4-C171-8740-9B72-85CFA15E6D9D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9621" y="1571978"/>
            <a:ext cx="761290" cy="76129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382150" y="5880928"/>
            <a:ext cx="3575607" cy="676706"/>
            <a:chOff x="601928" y="5042214"/>
            <a:chExt cx="4535879" cy="86489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1928" y="5090322"/>
              <a:ext cx="820434" cy="81678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23423" y="5140180"/>
              <a:ext cx="718184" cy="71818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7"/>
            <a:srcRect l="25166" t="13465" r="24838" b="11904"/>
            <a:stretch/>
          </p:blipFill>
          <p:spPr>
            <a:xfrm>
              <a:off x="2419479" y="5090044"/>
              <a:ext cx="815583" cy="81570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318607" y="5042214"/>
              <a:ext cx="863538" cy="86353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295201" y="5064386"/>
              <a:ext cx="842606" cy="842606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67556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563"/>
    </mc:Choice>
    <mc:Fallback xmlns="">
      <p:transition xmlns:p14="http://schemas.microsoft.com/office/powerpoint/2010/main" spd="slow" advTm="4956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605" y="1600200"/>
            <a:ext cx="5831939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No personally identifiable information</a:t>
            </a:r>
          </a:p>
          <a:p>
            <a:pPr lvl="1"/>
            <a:r>
              <a:rPr lang="en-US" sz="2000" dirty="0"/>
              <a:t>No </a:t>
            </a:r>
            <a:r>
              <a:rPr lang="en-US" sz="2000" dirty="0">
                <a:solidFill>
                  <a:srgbClr val="CC0000"/>
                </a:solidFill>
              </a:rPr>
              <a:t>real </a:t>
            </a:r>
            <a:r>
              <a:rPr lang="en-US" sz="2000" dirty="0" smtClean="0">
                <a:solidFill>
                  <a:srgbClr val="CC0000"/>
                </a:solidFill>
              </a:rPr>
              <a:t>names</a:t>
            </a:r>
            <a:r>
              <a:rPr lang="en-US" sz="2000" dirty="0" smtClean="0"/>
              <a:t>, </a:t>
            </a:r>
            <a:r>
              <a:rPr lang="en-US" sz="2000" dirty="0"/>
              <a:t>only </a:t>
            </a:r>
            <a:r>
              <a:rPr lang="en-US" sz="2000" dirty="0" smtClean="0">
                <a:solidFill>
                  <a:schemeClr val="tx1"/>
                </a:solidFill>
              </a:rPr>
              <a:t>nicknames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No </a:t>
            </a:r>
            <a:r>
              <a:rPr lang="en-US" sz="2000" dirty="0" smtClean="0">
                <a:solidFill>
                  <a:srgbClr val="CC0000"/>
                </a:solidFill>
              </a:rPr>
              <a:t>user profiles </a:t>
            </a:r>
            <a:r>
              <a:rPr lang="en-US" sz="2000" dirty="0">
                <a:solidFill>
                  <a:schemeClr val="tx1"/>
                </a:solidFill>
              </a:rPr>
              <a:t>(</a:t>
            </a:r>
            <a:r>
              <a:rPr lang="en-US" sz="2000" dirty="0" smtClean="0">
                <a:solidFill>
                  <a:schemeClr val="tx1"/>
                </a:solidFill>
              </a:rPr>
              <a:t>phone#/email)</a:t>
            </a:r>
            <a:endParaRPr lang="en-US" sz="2000" dirty="0">
              <a:solidFill>
                <a:schemeClr val="tx1"/>
              </a:solidFill>
            </a:endParaRP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No </a:t>
            </a:r>
            <a:r>
              <a:rPr lang="en-US" sz="2000" dirty="0">
                <a:solidFill>
                  <a:schemeClr val="tx1"/>
                </a:solidFill>
              </a:rPr>
              <a:t>explicit </a:t>
            </a:r>
            <a:r>
              <a:rPr lang="en-US" sz="2000" dirty="0">
                <a:solidFill>
                  <a:srgbClr val="CC0000"/>
                </a:solidFill>
              </a:rPr>
              <a:t>social </a:t>
            </a:r>
            <a:r>
              <a:rPr lang="en-US" sz="2000" dirty="0" smtClean="0">
                <a:solidFill>
                  <a:srgbClr val="CC0000"/>
                </a:solidFill>
              </a:rPr>
              <a:t>links</a:t>
            </a:r>
            <a:endParaRPr lang="en-US" sz="2000" dirty="0" smtClean="0">
              <a:solidFill>
                <a:schemeClr val="tx1"/>
              </a:solidFill>
            </a:endParaRP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Moderate content to make sure users 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don’t reveal their identity</a:t>
            </a:r>
          </a:p>
          <a:p>
            <a:pPr lvl="1"/>
            <a:endParaRPr lang="en-US" sz="2000" dirty="0"/>
          </a:p>
          <a:p>
            <a:r>
              <a:rPr lang="en-US" sz="2400" dirty="0" smtClean="0"/>
              <a:t>Post whisper messages</a:t>
            </a:r>
          </a:p>
          <a:p>
            <a:pPr lvl="1"/>
            <a:r>
              <a:rPr lang="en-US" sz="2000" dirty="0" smtClean="0"/>
              <a:t>Topics including relationships, family, </a:t>
            </a:r>
            <a:br>
              <a:rPr lang="en-US" sz="2000" dirty="0" smtClean="0"/>
            </a:br>
            <a:r>
              <a:rPr lang="en-US" sz="2000" dirty="0" smtClean="0"/>
              <a:t>work, religion, politics, sex, etc.</a:t>
            </a:r>
          </a:p>
          <a:p>
            <a:pPr lvl="1"/>
            <a:r>
              <a:rPr lang="en-US" sz="2000" dirty="0"/>
              <a:t>Secrets, </a:t>
            </a:r>
            <a:r>
              <a:rPr lang="en-US" sz="2000" dirty="0" smtClean="0"/>
              <a:t>confessions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2596" y="518058"/>
            <a:ext cx="723648" cy="723648"/>
          </a:xfrm>
          <a:prstGeom prst="rect">
            <a:avLst/>
          </a:prstGeom>
        </p:spPr>
      </p:pic>
      <p:sp>
        <p:nvSpPr>
          <p:cNvPr id="8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rgbClr val="0066CC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4668AF-5773-B846-814D-8C84FF09FB34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855339" y="1349206"/>
            <a:ext cx="3237823" cy="4856735"/>
            <a:chOff x="5670389" y="1349206"/>
            <a:chExt cx="3237823" cy="4856735"/>
          </a:xfrm>
        </p:grpSpPr>
        <p:pic>
          <p:nvPicPr>
            <p:cNvPr id="9" name="Picture 8" descr="IMG_1089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0389" y="1349206"/>
              <a:ext cx="3237823" cy="4856735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6799845" y="1533352"/>
              <a:ext cx="1103512" cy="112229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5762931" y="1500886"/>
            <a:ext cx="3236976" cy="4855464"/>
            <a:chOff x="4887177" y="830519"/>
            <a:chExt cx="3799623" cy="5699435"/>
          </a:xfrm>
        </p:grpSpPr>
        <p:pic>
          <p:nvPicPr>
            <p:cNvPr id="17" name="Picture 16" descr="IMG_1090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7177" y="830519"/>
              <a:ext cx="3799623" cy="5699435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sp>
          <p:nvSpPr>
            <p:cNvPr id="18" name="Rectangle 17"/>
            <p:cNvSpPr/>
            <p:nvPr/>
          </p:nvSpPr>
          <p:spPr>
            <a:xfrm>
              <a:off x="6069771" y="983689"/>
              <a:ext cx="1223366" cy="2780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5656534" y="1626955"/>
            <a:ext cx="3236976" cy="4855464"/>
            <a:chOff x="0" y="935846"/>
            <a:chExt cx="4572000" cy="6858000"/>
          </a:xfrm>
        </p:grpSpPr>
        <p:pic>
          <p:nvPicPr>
            <p:cNvPr id="13" name="Picture 12" descr="IMG_1098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935846"/>
              <a:ext cx="4572000" cy="6858000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sp>
          <p:nvSpPr>
            <p:cNvPr id="14" name="Rectangle 13"/>
            <p:cNvSpPr/>
            <p:nvPr/>
          </p:nvSpPr>
          <p:spPr>
            <a:xfrm>
              <a:off x="1505829" y="1090245"/>
              <a:ext cx="1470392" cy="33423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6544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250"/>
    </mc:Choice>
    <mc:Fallback xmlns="">
      <p:transition xmlns:p14="http://schemas.microsoft.com/office/powerpoint/2010/main" spd="slow" advTm="7225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Understand how </a:t>
            </a:r>
            <a:r>
              <a:rPr lang="en-US" dirty="0" smtClean="0">
                <a:solidFill>
                  <a:schemeClr val="tx1"/>
                </a:solidFill>
              </a:rPr>
              <a:t>anonymity </a:t>
            </a:r>
            <a:r>
              <a:rPr lang="en-US" dirty="0" smtClean="0"/>
              <a:t>affects </a:t>
            </a:r>
            <a:r>
              <a:rPr lang="en-US" dirty="0" smtClean="0">
                <a:solidFill>
                  <a:srgbClr val="CC0000"/>
                </a:solidFill>
              </a:rPr>
              <a:t>user behavior </a:t>
            </a:r>
            <a:r>
              <a:rPr lang="en-US" dirty="0" smtClean="0"/>
              <a:t>in anonymous social networks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How is Whisper’s </a:t>
            </a:r>
            <a:r>
              <a:rPr lang="en-US" dirty="0"/>
              <a:t>network </a:t>
            </a:r>
            <a:r>
              <a:rPr lang="en-US" dirty="0" smtClean="0"/>
              <a:t>structure different from existing networks like Facebook and Twitter?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How does anonymity impact the </a:t>
            </a:r>
            <a:r>
              <a:rPr lang="en-US" dirty="0" smtClean="0">
                <a:solidFill>
                  <a:schemeClr val="tx1"/>
                </a:solidFill>
              </a:rPr>
              <a:t>friendships </a:t>
            </a:r>
            <a:r>
              <a:rPr lang="en-US" dirty="0" smtClean="0"/>
              <a:t>between users and user </a:t>
            </a:r>
            <a:r>
              <a:rPr lang="en-US" dirty="0" smtClean="0">
                <a:solidFill>
                  <a:srgbClr val="000000"/>
                </a:solidFill>
              </a:rPr>
              <a:t>engagement over time?</a:t>
            </a:r>
            <a:endParaRPr lang="en-US" dirty="0" smtClean="0"/>
          </a:p>
          <a:p>
            <a:pPr lvl="1"/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Implications on user anonymity and privacy</a:t>
            </a:r>
            <a:endParaRPr lang="en-US" sz="2800" dirty="0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1F9E4-C171-8740-9B72-85CFA15E6D9D}" type="slidenum">
              <a:rPr lang="en-US" smtClean="0"/>
              <a:t>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172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225"/>
    </mc:Choice>
    <mc:Fallback xmlns="">
      <p:transition xmlns:p14="http://schemas.microsoft.com/office/powerpoint/2010/main" spd="slow" advTm="3722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Motivation</a:t>
            </a:r>
            <a:endParaRPr lang="en-US" dirty="0" smtClean="0"/>
          </a:p>
          <a:p>
            <a:pPr>
              <a:lnSpc>
                <a:spcPct val="140000"/>
              </a:lnSpc>
            </a:pPr>
            <a:r>
              <a:rPr lang="en-US" dirty="0" smtClean="0"/>
              <a:t>Dataset and Whisper Network</a:t>
            </a:r>
          </a:p>
          <a:p>
            <a:pPr lvl="1"/>
            <a:r>
              <a:rPr lang="en-US" dirty="0" smtClean="0"/>
              <a:t>Data Collection</a:t>
            </a:r>
          </a:p>
          <a:p>
            <a:pPr lvl="1"/>
            <a:r>
              <a:rPr lang="en-US" dirty="0" smtClean="0"/>
              <a:t>Basic Network Structure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lnSpc>
                <a:spcPct val="140000"/>
              </a:lnSpc>
            </a:pPr>
            <a:r>
              <a:rPr lang="en-US" dirty="0" smtClean="0">
                <a:solidFill>
                  <a:schemeClr val="tx1"/>
                </a:solidFill>
              </a:rPr>
              <a:t>User </a:t>
            </a:r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dirty="0" smtClean="0">
                <a:solidFill>
                  <a:schemeClr val="tx1"/>
                </a:solidFill>
              </a:rPr>
              <a:t>ngagement and Stickiness</a:t>
            </a: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40000"/>
              </a:lnSpc>
            </a:pPr>
            <a:r>
              <a:rPr lang="en-US" dirty="0" smtClean="0">
                <a:solidFill>
                  <a:schemeClr val="tx1"/>
                </a:solidFill>
              </a:rPr>
              <a:t>Anonymity and Privacy in Whisper</a:t>
            </a: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40000"/>
              </a:lnSpc>
            </a:pPr>
            <a:r>
              <a:rPr lang="en-US" dirty="0" smtClean="0">
                <a:solidFill>
                  <a:schemeClr val="tx1"/>
                </a:solidFill>
              </a:rPr>
              <a:t>Conclusion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1F9E4-C171-8740-9B72-85CFA15E6D9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79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151"/>
    </mc:Choice>
    <mc:Fallback xmlns="">
      <p:transition xmlns:p14="http://schemas.microsoft.com/office/powerpoint/2010/main" spd="slow" advTm="2215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Whisper Functions and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1F9E4-C171-8740-9B72-85CFA15E6D9D}" type="slidenum">
              <a:rPr lang="en-US" smtClean="0"/>
              <a:t>6</a:t>
            </a:fld>
            <a:endParaRPr lang="en-US" dirty="0"/>
          </a:p>
        </p:txBody>
      </p:sp>
      <p:pic>
        <p:nvPicPr>
          <p:cNvPr id="7" name="Picture 6" descr="IMG_113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0" y="1230780"/>
            <a:ext cx="3108277" cy="5528588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0" y="1329412"/>
            <a:ext cx="9025327" cy="2024073"/>
            <a:chOff x="0" y="1329412"/>
            <a:chExt cx="9025327" cy="2024073"/>
          </a:xfrm>
        </p:grpSpPr>
        <p:sp>
          <p:nvSpPr>
            <p:cNvPr id="6" name="Rectangular Callout 5"/>
            <p:cNvSpPr/>
            <p:nvPr/>
          </p:nvSpPr>
          <p:spPr>
            <a:xfrm>
              <a:off x="3485586" y="1329412"/>
              <a:ext cx="5539741" cy="2024073"/>
            </a:xfrm>
            <a:prstGeom prst="wedgeRectCallout">
              <a:avLst>
                <a:gd name="adj1" fmla="val -54996"/>
                <a:gd name="adj2" fmla="val -12651"/>
              </a:avLst>
            </a:prstGeom>
            <a:solidFill>
              <a:srgbClr val="FFFFFF"/>
            </a:solidFill>
            <a:ln w="38100" cap="flat" cmpd="sng" algn="ctr">
              <a:solidFill>
                <a:srgbClr val="CC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r>
                <a:rPr lang="en-US" sz="2400" kern="0" noProof="0" dirty="0" smtClean="0">
                  <a:solidFill>
                    <a:schemeClr val="bg1"/>
                  </a:solidFill>
                  <a:latin typeface="Tw Cen MT"/>
                </a:rPr>
                <a:t>System-wise recent whispers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0" y="1417638"/>
              <a:ext cx="9025327" cy="1785104"/>
              <a:chOff x="0" y="1417638"/>
              <a:chExt cx="9025327" cy="1785104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3629903" y="1417638"/>
                <a:ext cx="5395424" cy="17851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b="1" dirty="0" smtClean="0"/>
                  <a:t>Public whisper lists</a:t>
                </a:r>
                <a:endParaRPr lang="en-US" sz="2200" b="1" dirty="0"/>
              </a:p>
              <a:p>
                <a:pPr marL="342900" indent="-342900">
                  <a:buFont typeface="Arial"/>
                  <a:buChar char="•"/>
                </a:pPr>
                <a:r>
                  <a:rPr lang="en-US" sz="2200" b="1" dirty="0" smtClean="0">
                    <a:solidFill>
                      <a:srgbClr val="000000"/>
                    </a:solidFill>
                  </a:rPr>
                  <a:t>Latest:</a:t>
                </a:r>
                <a:r>
                  <a:rPr lang="en-US" sz="2200" b="1" dirty="0" smtClean="0">
                    <a:solidFill>
                      <a:srgbClr val="CC0000"/>
                    </a:solidFill>
                  </a:rPr>
                  <a:t> </a:t>
                </a:r>
                <a:r>
                  <a:rPr lang="en-US" sz="2200" dirty="0" smtClean="0"/>
                  <a:t>all recent whispers in the network</a:t>
                </a:r>
                <a:endParaRPr lang="en-US" sz="2200" dirty="0"/>
              </a:p>
              <a:p>
                <a:pPr marL="342900" indent="-342900">
                  <a:buFont typeface="Arial"/>
                  <a:buChar char="•"/>
                </a:pPr>
                <a:r>
                  <a:rPr lang="en-US" sz="2200" b="1" dirty="0" smtClean="0"/>
                  <a:t>Nearby</a:t>
                </a:r>
                <a:r>
                  <a:rPr lang="en-US" sz="2200" dirty="0"/>
                  <a:t>: whispers in local </a:t>
                </a:r>
                <a:r>
                  <a:rPr lang="en-US" sz="2200" dirty="0" smtClean="0"/>
                  <a:t>area </a:t>
                </a:r>
                <a:r>
                  <a:rPr lang="en-US" sz="2200" dirty="0"/>
                  <a:t>&lt; 40 </a:t>
                </a:r>
                <a:r>
                  <a:rPr lang="en-US" sz="2200" dirty="0" smtClean="0"/>
                  <a:t>miles</a:t>
                </a:r>
              </a:p>
              <a:p>
                <a:pPr marL="342900" indent="-342900">
                  <a:buFont typeface="Arial"/>
                  <a:buChar char="•"/>
                </a:pPr>
                <a:r>
                  <a:rPr lang="en-US" sz="2200" b="1" dirty="0"/>
                  <a:t>Popular</a:t>
                </a:r>
                <a:r>
                  <a:rPr lang="en-US" sz="2200" dirty="0"/>
                  <a:t>: whispers received many </a:t>
                </a:r>
                <a:r>
                  <a:rPr lang="en-US" sz="2200" dirty="0" smtClean="0"/>
                  <a:t>replies</a:t>
                </a:r>
                <a:endParaRPr lang="en-US" sz="2200" b="1" dirty="0" smtClean="0"/>
              </a:p>
              <a:p>
                <a:pPr marL="342900" indent="-342900">
                  <a:buFont typeface="Arial"/>
                  <a:buChar char="•"/>
                </a:pPr>
                <a:r>
                  <a:rPr lang="en-US" sz="2200" b="1" dirty="0" smtClean="0"/>
                  <a:t>Featured</a:t>
                </a:r>
                <a:r>
                  <a:rPr lang="en-US" sz="2200" dirty="0" smtClean="0"/>
                  <a:t>: editor-picked whispers</a:t>
                </a:r>
                <a:endParaRPr lang="en-US" sz="2200" dirty="0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0" y="1783751"/>
                <a:ext cx="3219247" cy="582070"/>
              </a:xfrm>
              <a:prstGeom prst="ellipse">
                <a:avLst/>
              </a:prstGeom>
              <a:noFill/>
              <a:ln w="38100" cmpd="sng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107323" y="1229874"/>
            <a:ext cx="3108277" cy="5490695"/>
          </a:xfrm>
          <a:prstGeom prst="rect">
            <a:avLst/>
          </a:prstGeom>
          <a:solidFill>
            <a:schemeClr val="bg1">
              <a:lumMod val="85000"/>
              <a:alpha val="5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685887" y="1252960"/>
            <a:ext cx="4994050" cy="5528588"/>
            <a:chOff x="1673792" y="1242203"/>
            <a:chExt cx="4994050" cy="5528588"/>
          </a:xfrm>
        </p:grpSpPr>
        <p:pic>
          <p:nvPicPr>
            <p:cNvPr id="17" name="Picture 16" descr="IMG_1133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9566" y="1242203"/>
              <a:ext cx="3108276" cy="5528588"/>
            </a:xfrm>
            <a:prstGeom prst="rect">
              <a:avLst/>
            </a:prstGeom>
          </p:spPr>
        </p:pic>
        <p:sp>
          <p:nvSpPr>
            <p:cNvPr id="19" name="Right Arrow 18"/>
            <p:cNvSpPr/>
            <p:nvPr/>
          </p:nvSpPr>
          <p:spPr>
            <a:xfrm>
              <a:off x="3182257" y="2881541"/>
              <a:ext cx="639945" cy="943888"/>
            </a:xfrm>
            <a:prstGeom prst="rightArrow">
              <a:avLst/>
            </a:prstGeom>
            <a:solidFill>
              <a:srgbClr val="CC0000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ular Callout 17"/>
            <p:cNvSpPr/>
            <p:nvPr/>
          </p:nvSpPr>
          <p:spPr>
            <a:xfrm>
              <a:off x="1673792" y="2279803"/>
              <a:ext cx="1496135" cy="2170962"/>
            </a:xfrm>
            <a:prstGeom prst="wedgeRectCallout">
              <a:avLst>
                <a:gd name="adj1" fmla="val -49877"/>
                <a:gd name="adj2" fmla="val -15697"/>
              </a:avLst>
            </a:prstGeom>
            <a:noFill/>
            <a:ln w="38100" cap="flat" cmpd="sng" algn="ctr">
              <a:solidFill>
                <a:srgbClr val="CC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sz="2400" kern="0" noProof="0" dirty="0" smtClean="0">
                <a:solidFill>
                  <a:schemeClr val="bg1"/>
                </a:solidFill>
                <a:latin typeface="Tw Cen MT"/>
              </a:endParaRPr>
            </a:p>
          </p:txBody>
        </p:sp>
      </p:grpSp>
      <p:sp>
        <p:nvSpPr>
          <p:cNvPr id="22" name="Oval 21"/>
          <p:cNvSpPr/>
          <p:nvPr/>
        </p:nvSpPr>
        <p:spPr>
          <a:xfrm>
            <a:off x="4278399" y="1201681"/>
            <a:ext cx="1689167" cy="582070"/>
          </a:xfrm>
          <a:prstGeom prst="ellipse">
            <a:avLst/>
          </a:prstGeom>
          <a:noFill/>
          <a:ln w="38100" cmpd="sng">
            <a:solidFill>
              <a:srgbClr val="CC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3555923" y="5794625"/>
            <a:ext cx="3111919" cy="693530"/>
          </a:xfrm>
          <a:prstGeom prst="ellipse">
            <a:avLst/>
          </a:prstGeom>
          <a:noFill/>
          <a:ln w="38100" cmpd="sng">
            <a:solidFill>
              <a:srgbClr val="CC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ular Callout 22"/>
          <p:cNvSpPr/>
          <p:nvPr/>
        </p:nvSpPr>
        <p:spPr>
          <a:xfrm>
            <a:off x="6741822" y="4561726"/>
            <a:ext cx="2251892" cy="1097280"/>
          </a:xfrm>
          <a:prstGeom prst="wedgeRectCallout">
            <a:avLst>
              <a:gd name="adj1" fmla="val -61808"/>
              <a:gd name="adj2" fmla="val 100547"/>
            </a:avLst>
          </a:prstGeom>
          <a:solidFill>
            <a:schemeClr val="bg2">
              <a:lumMod val="50000"/>
            </a:schemeClr>
          </a:solidFill>
          <a:ln w="28575" cap="flat" cmpd="sng" algn="ctr">
            <a:solidFill>
              <a:srgbClr val="0066CC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2000" kern="0" dirty="0" smtClean="0">
                <a:solidFill>
                  <a:schemeClr val="bg1"/>
                </a:solidFill>
                <a:latin typeface="Tw Cen MT"/>
              </a:rPr>
              <a:t>Whisper and replies are public data; </a:t>
            </a:r>
            <a:endParaRPr lang="en-US" sz="2000" kern="0" noProof="0" dirty="0" smtClean="0">
              <a:solidFill>
                <a:schemeClr val="bg1"/>
              </a:solidFill>
              <a:latin typeface="Tw Cen MT"/>
            </a:endParaRPr>
          </a:p>
          <a:p>
            <a:pPr algn="ctr" defTabSz="914400">
              <a:defRPr/>
            </a:pPr>
            <a:r>
              <a:rPr lang="en-US" sz="2000" kern="0" noProof="0" dirty="0" smtClean="0">
                <a:solidFill>
                  <a:schemeClr val="bg1"/>
                </a:solidFill>
                <a:latin typeface="Tw Cen MT"/>
              </a:rPr>
              <a:t>Chatting is private</a:t>
            </a:r>
          </a:p>
        </p:txBody>
      </p:sp>
      <p:sp>
        <p:nvSpPr>
          <p:cNvPr id="25" name="Rectangular Callout 24"/>
          <p:cNvSpPr/>
          <p:nvPr/>
        </p:nvSpPr>
        <p:spPr>
          <a:xfrm>
            <a:off x="6820242" y="1201681"/>
            <a:ext cx="2205085" cy="733970"/>
          </a:xfrm>
          <a:prstGeom prst="wedgeRectCallout">
            <a:avLst>
              <a:gd name="adj1" fmla="val -87543"/>
              <a:gd name="adj2" fmla="val -9698"/>
            </a:avLst>
          </a:prstGeom>
          <a:solidFill>
            <a:schemeClr val="bg2">
              <a:lumMod val="50000"/>
            </a:schemeClr>
          </a:solidFill>
          <a:ln w="28575" cap="flat" cmpd="sng" algn="ctr">
            <a:solidFill>
              <a:srgbClr val="0066CC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2000" kern="0" dirty="0" smtClean="0">
                <a:solidFill>
                  <a:schemeClr val="bg1"/>
                </a:solidFill>
                <a:latin typeface="Tw Cen MT"/>
              </a:rPr>
              <a:t>Nickname and a </a:t>
            </a:r>
            <a:r>
              <a:rPr lang="en-US" sz="2000" kern="0" dirty="0">
                <a:solidFill>
                  <a:schemeClr val="bg1"/>
                </a:solidFill>
                <a:latin typeface="Tw Cen MT"/>
              </a:rPr>
              <a:t>(rough</a:t>
            </a:r>
            <a:r>
              <a:rPr lang="en-US" sz="2000" kern="0" dirty="0" smtClean="0">
                <a:solidFill>
                  <a:schemeClr val="bg1"/>
                </a:solidFill>
                <a:latin typeface="Tw Cen MT"/>
              </a:rPr>
              <a:t>) location</a:t>
            </a:r>
            <a:endParaRPr lang="en-US" sz="2000" kern="0" noProof="0" dirty="0" smtClean="0">
              <a:solidFill>
                <a:schemeClr val="bg1"/>
              </a:solidFill>
              <a:latin typeface="Tw Cen M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966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395"/>
    </mc:Choice>
    <mc:Fallback xmlns="">
      <p:transition xmlns:p14="http://schemas.microsoft.com/office/powerpoint/2010/main" spd="slow" advTm="76395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2" grpId="0" animBg="1"/>
      <p:bldP spid="21" grpId="0" animBg="1"/>
      <p:bldP spid="23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Crawled the “latest whisper” stream for 3 months*</a:t>
            </a:r>
            <a:endParaRPr lang="en-US" sz="2600" baseline="30000" dirty="0" smtClean="0"/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All</a:t>
            </a:r>
            <a:r>
              <a:rPr lang="en-US" sz="2200" dirty="0" smtClean="0"/>
              <a:t> public messages from February to May 2014</a:t>
            </a:r>
          </a:p>
          <a:p>
            <a:pPr lvl="1"/>
            <a:r>
              <a:rPr lang="en-US" sz="2200" dirty="0" smtClean="0"/>
              <a:t>9,343,590 original whispers, 15,268,964 whisper replies</a:t>
            </a:r>
            <a:endParaRPr lang="en-US" sz="2200" dirty="0"/>
          </a:p>
          <a:p>
            <a:pPr lvl="1"/>
            <a:r>
              <a:rPr lang="en-US" sz="2200" dirty="0" smtClean="0"/>
              <a:t>1,038,364 unique </a:t>
            </a:r>
            <a:r>
              <a:rPr lang="en-US" sz="2200" dirty="0" smtClean="0">
                <a:solidFill>
                  <a:srgbClr val="000000"/>
                </a:solidFill>
              </a:rPr>
              <a:t>userIDs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600" dirty="0" smtClean="0"/>
              <a:t>Interacted frequently with Whisper</a:t>
            </a:r>
          </a:p>
          <a:p>
            <a:pPr lvl="1"/>
            <a:r>
              <a:rPr lang="en-US" sz="2200" dirty="0" smtClean="0"/>
              <a:t>In-person meetings to get data collection permission</a:t>
            </a:r>
          </a:p>
          <a:p>
            <a:pPr lvl="1"/>
            <a:r>
              <a:rPr lang="en-US" sz="2200" dirty="0" smtClean="0"/>
              <a:t>Whisper removed GUID </a:t>
            </a:r>
            <a:r>
              <a:rPr lang="en-US" sz="2200" dirty="0"/>
              <a:t>in June 2014</a:t>
            </a:r>
          </a:p>
          <a:p>
            <a:pPr marL="457200" lvl="1" indent="0">
              <a:buNone/>
            </a:pPr>
            <a:endParaRPr lang="en-US" sz="2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1F9E4-C171-8740-9B72-85CFA15E6D9D}" type="slidenum">
              <a:rPr lang="en-US" smtClean="0"/>
              <a:t>7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5772" y="274638"/>
            <a:ext cx="1392527" cy="12020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5969" y="6287565"/>
            <a:ext cx="5610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*Data collection </a:t>
            </a:r>
            <a:r>
              <a:rPr lang="en-US" dirty="0"/>
              <a:t>with Whisper’s </a:t>
            </a:r>
            <a:r>
              <a:rPr lang="en-US" dirty="0" smtClean="0"/>
              <a:t>permission, IRB approved</a:t>
            </a:r>
            <a:endParaRPr lang="en-US" dirty="0"/>
          </a:p>
        </p:txBody>
      </p:sp>
      <p:sp>
        <p:nvSpPr>
          <p:cNvPr id="10" name="Rectangular Callout 9"/>
          <p:cNvSpPr/>
          <p:nvPr/>
        </p:nvSpPr>
        <p:spPr>
          <a:xfrm>
            <a:off x="4207906" y="3512904"/>
            <a:ext cx="4690587" cy="789526"/>
          </a:xfrm>
          <a:prstGeom prst="wedgeRectCallout">
            <a:avLst>
              <a:gd name="adj1" fmla="val -46334"/>
              <a:gd name="adj2" fmla="val -97256"/>
            </a:avLst>
          </a:prstGeom>
          <a:solidFill>
            <a:schemeClr val="bg2">
              <a:lumMod val="50000"/>
            </a:schemeClr>
          </a:solidFill>
          <a:ln w="28575" cap="flat" cmpd="sng" algn="ctr">
            <a:solidFill>
              <a:srgbClr val="0066CC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2400" kern="0" noProof="0" dirty="0" smtClean="0">
                <a:solidFill>
                  <a:schemeClr val="bg1"/>
                </a:solidFill>
                <a:latin typeface="Tw Cen MT"/>
              </a:rPr>
              <a:t>Global universal identifier (GUID) </a:t>
            </a:r>
            <a:r>
              <a:rPr lang="en-US" sz="2400" kern="0" dirty="0" smtClean="0">
                <a:solidFill>
                  <a:schemeClr val="bg1"/>
                </a:solidFill>
                <a:latin typeface="Tw Cen MT"/>
                <a:sym typeface="Wingdings"/>
              </a:rPr>
              <a:t> </a:t>
            </a:r>
          </a:p>
          <a:p>
            <a:pPr algn="ctr" defTabSz="914400">
              <a:defRPr/>
            </a:pPr>
            <a:r>
              <a:rPr lang="en-US" sz="2400" kern="0" dirty="0" smtClean="0">
                <a:solidFill>
                  <a:schemeClr val="bg1"/>
                </a:solidFill>
                <a:latin typeface="Tw Cen MT"/>
              </a:rPr>
              <a:t>Link the same user’s data over time</a:t>
            </a:r>
            <a:endParaRPr lang="en-US" sz="2400" kern="0" noProof="0" dirty="0" smtClean="0">
              <a:solidFill>
                <a:schemeClr val="bg1"/>
              </a:solidFill>
              <a:latin typeface="Tw Cen M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92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322"/>
    </mc:Choice>
    <mc:Fallback xmlns="">
      <p:transition xmlns:p14="http://schemas.microsoft.com/office/powerpoint/2010/main" spd="slow" advTm="6032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Basic Analysis: Interaction 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H</a:t>
            </a:r>
            <a:r>
              <a:rPr lang="en-US" sz="2400" dirty="0" smtClean="0"/>
              <a:t>ow do users </a:t>
            </a:r>
            <a:r>
              <a:rPr lang="en-US" sz="2400" dirty="0" smtClean="0">
                <a:solidFill>
                  <a:srgbClr val="CC0000"/>
                </a:solidFill>
              </a:rPr>
              <a:t>interact with each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CC0000"/>
                </a:solidFill>
              </a:rPr>
              <a:t>other</a:t>
            </a:r>
            <a:r>
              <a:rPr lang="en-US" sz="2400" dirty="0" smtClean="0"/>
              <a:t> with no explicit social links? 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CC0000"/>
                </a:solidFill>
              </a:rPr>
              <a:t>I</a:t>
            </a:r>
            <a:r>
              <a:rPr lang="en-US" sz="2400" dirty="0" smtClean="0">
                <a:solidFill>
                  <a:srgbClr val="CC0000"/>
                </a:solidFill>
              </a:rPr>
              <a:t>nteraction graph: </a:t>
            </a:r>
            <a:r>
              <a:rPr lang="en-US" sz="2400" dirty="0"/>
              <a:t>W</a:t>
            </a:r>
            <a:r>
              <a:rPr lang="en-US" sz="2400" dirty="0" smtClean="0"/>
              <a:t>hisper vs. Facebook and Twitter</a:t>
            </a:r>
          </a:p>
          <a:p>
            <a:pPr lvl="1"/>
            <a:r>
              <a:rPr lang="en-US" sz="2000" dirty="0" smtClean="0"/>
              <a:t>Users are nodes, edges represent user interaction</a:t>
            </a:r>
          </a:p>
          <a:p>
            <a:pPr lvl="1"/>
            <a:r>
              <a:rPr lang="en-US" sz="2000" dirty="0" smtClean="0"/>
              <a:t>3-month time window for all three graphs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155504"/>
              </p:ext>
            </p:extLst>
          </p:nvPr>
        </p:nvGraphicFramePr>
        <p:xfrm>
          <a:off x="400452" y="4485080"/>
          <a:ext cx="8534412" cy="193992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072803"/>
                <a:gridCol w="1199851"/>
                <a:gridCol w="842110"/>
                <a:gridCol w="1027353"/>
                <a:gridCol w="1023105"/>
                <a:gridCol w="1253299"/>
                <a:gridCol w="1095066"/>
                <a:gridCol w="1020825"/>
              </a:tblGrid>
              <a:tr h="548996">
                <a:tc>
                  <a:txBody>
                    <a:bodyPr/>
                    <a:lstStyle/>
                    <a:p>
                      <a:r>
                        <a:rPr lang="en-US" dirty="0" smtClean="0"/>
                        <a:t>Graph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Interact.</a:t>
                      </a:r>
                    </a:p>
                    <a:p>
                      <a:r>
                        <a:rPr lang="en-US" dirty="0" smtClean="0"/>
                        <a:t>Event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Nodes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Edges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Avg. </a:t>
                      </a:r>
                    </a:p>
                    <a:p>
                      <a:r>
                        <a:rPr lang="en-US" dirty="0" smtClean="0"/>
                        <a:t>Degree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Clustering Coefficient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Avg. Path Length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Assort.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464267">
                <a:tc>
                  <a:txBody>
                    <a:bodyPr/>
                    <a:lstStyle/>
                    <a:p>
                      <a:r>
                        <a:rPr lang="en-US" dirty="0" smtClean="0"/>
                        <a:t>Whisper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Replies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690K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6531K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9.47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0.033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4.28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-0.011</a:t>
                      </a:r>
                      <a:endParaRPr lang="en-US" dirty="0"/>
                    </a:p>
                  </a:txBody>
                  <a:tcPr/>
                </a:tc>
              </a:tr>
              <a:tr h="417788">
                <a:tc>
                  <a:txBody>
                    <a:bodyPr/>
                    <a:lstStyle/>
                    <a:p>
                      <a:r>
                        <a:rPr lang="en-US" dirty="0" smtClean="0"/>
                        <a:t>Facebook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Wall Posts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707K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1260K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0.116</a:t>
                      </a:r>
                      <a:endParaRPr lang="en-US" dirty="0"/>
                    </a:p>
                  </a:txBody>
                  <a:tcPr/>
                </a:tc>
              </a:tr>
              <a:tr h="417789">
                <a:tc>
                  <a:txBody>
                    <a:bodyPr/>
                    <a:lstStyle/>
                    <a:p>
                      <a:r>
                        <a:rPr lang="en-US" dirty="0" smtClean="0"/>
                        <a:t>Twitter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Retweets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4,317K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16972K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-0.025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392295" y="4489892"/>
            <a:ext cx="1125149" cy="1935111"/>
          </a:xfrm>
          <a:prstGeom prst="rect">
            <a:avLst/>
          </a:prstGeom>
          <a:noFill/>
          <a:ln w="38100" cmpd="sng">
            <a:solidFill>
              <a:srgbClr val="CC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517444" y="4491591"/>
            <a:ext cx="1256216" cy="1933413"/>
          </a:xfrm>
          <a:prstGeom prst="rect">
            <a:avLst/>
          </a:prstGeom>
          <a:noFill/>
          <a:ln w="38100" cmpd="sng">
            <a:solidFill>
              <a:srgbClr val="CC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422459" y="4493288"/>
            <a:ext cx="1159873" cy="1918887"/>
          </a:xfrm>
          <a:prstGeom prst="rect">
            <a:avLst/>
          </a:prstGeom>
          <a:noFill/>
          <a:ln w="38100" cmpd="sng">
            <a:solidFill>
              <a:srgbClr val="CC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311F9E4-C171-8740-9B72-85CFA15E6D9D}" type="slidenum">
              <a:rPr lang="en-US" smtClean="0"/>
              <a:t>8</a:t>
            </a:fld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241992" y="463742"/>
            <a:ext cx="5152877" cy="4257748"/>
            <a:chOff x="84423" y="385487"/>
            <a:chExt cx="5152877" cy="4257748"/>
          </a:xfrm>
        </p:grpSpPr>
        <p:sp>
          <p:nvSpPr>
            <p:cNvPr id="12" name="TextBox 11"/>
            <p:cNvSpPr txBox="1"/>
            <p:nvPr/>
          </p:nvSpPr>
          <p:spPr>
            <a:xfrm>
              <a:off x="84423" y="385487"/>
              <a:ext cx="5152877" cy="898707"/>
            </a:xfrm>
            <a:prstGeom prst="rect">
              <a:avLst/>
            </a:prstGeom>
            <a:solidFill>
              <a:schemeClr val="tx2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2400" dirty="0" smtClean="0"/>
                <a:t>Whisper graph has </a:t>
              </a:r>
              <a:r>
                <a:rPr lang="en-US" sz="2400" i="1" dirty="0" smtClean="0">
                  <a:solidFill>
                    <a:schemeClr val="bg1"/>
                  </a:solidFill>
                </a:rPr>
                <a:t>high dispersion</a:t>
              </a:r>
              <a:r>
                <a:rPr lang="en-US" sz="2400" dirty="0" smtClean="0"/>
                <a:t> </a:t>
              </a:r>
            </a:p>
            <a:p>
              <a:pPr>
                <a:lnSpc>
                  <a:spcPct val="110000"/>
                </a:lnSpc>
              </a:pPr>
              <a:r>
                <a:rPr lang="en-US" sz="2400" dirty="0" smtClean="0"/>
                <a:t>Interact with a wide range of strangers</a:t>
              </a: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103237" y="1284195"/>
              <a:ext cx="5134063" cy="3359040"/>
              <a:chOff x="103237" y="1284195"/>
              <a:chExt cx="5134063" cy="335904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103237" y="1284195"/>
                <a:ext cx="5134063" cy="3359040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73E87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4" name="Picture 13" descr="whisper_circle (1)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9128" y="1288231"/>
                <a:ext cx="3355004" cy="3355004"/>
              </a:xfrm>
              <a:prstGeom prst="rect">
                <a:avLst/>
              </a:prstGeom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242883" y="4041048"/>
                <a:ext cx="105855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Whisper</a:t>
                </a:r>
                <a:endParaRPr lang="en-US" sz="2000" dirty="0"/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4563935" y="2077413"/>
            <a:ext cx="4409550" cy="4347590"/>
            <a:chOff x="4750763" y="385487"/>
            <a:chExt cx="4409550" cy="4347590"/>
          </a:xfrm>
        </p:grpSpPr>
        <p:sp>
          <p:nvSpPr>
            <p:cNvPr id="27" name="TextBox 26"/>
            <p:cNvSpPr txBox="1"/>
            <p:nvPr/>
          </p:nvSpPr>
          <p:spPr>
            <a:xfrm>
              <a:off x="4750763" y="385487"/>
              <a:ext cx="4409550" cy="898707"/>
            </a:xfrm>
            <a:prstGeom prst="rect">
              <a:avLst/>
            </a:prstGeom>
            <a:solidFill>
              <a:schemeClr val="tx2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2400" dirty="0"/>
                <a:t>E</a:t>
              </a:r>
              <a:r>
                <a:rPr lang="en-US" sz="2400" dirty="0" smtClean="0"/>
                <a:t>xisting social </a:t>
              </a:r>
              <a:r>
                <a:rPr lang="en-US" sz="2400" dirty="0"/>
                <a:t>n</a:t>
              </a:r>
              <a:r>
                <a:rPr lang="en-US" sz="2400" dirty="0" smtClean="0"/>
                <a:t>etworks: </a:t>
              </a:r>
            </a:p>
            <a:p>
              <a:pPr>
                <a:lnSpc>
                  <a:spcPct val="110000"/>
                </a:lnSpc>
              </a:pPr>
              <a:r>
                <a:rPr lang="en-US" sz="2400" dirty="0"/>
                <a:t>I</a:t>
              </a:r>
              <a:r>
                <a:rPr lang="en-US" sz="2400" dirty="0" smtClean="0"/>
                <a:t>nteract with a fixed set of friends</a:t>
              </a: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4753262" y="1284195"/>
              <a:ext cx="4390738" cy="3448882"/>
              <a:chOff x="4753262" y="1284195"/>
              <a:chExt cx="4390738" cy="3448882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4753262" y="1284195"/>
                <a:ext cx="4390738" cy="3448882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73E87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" name="Picture 3" descr="facebook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15941" y="1417638"/>
                <a:ext cx="3315438" cy="3315438"/>
              </a:xfrm>
              <a:prstGeom prst="rect">
                <a:avLst/>
              </a:prstGeom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7628170" y="4100313"/>
                <a:ext cx="118494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Facebook</a:t>
                </a:r>
                <a:endParaRPr lang="en-US" sz="2000" dirty="0"/>
              </a:p>
            </p:txBody>
          </p:sp>
        </p:grpSp>
      </p:grpSp>
      <p:sp>
        <p:nvSpPr>
          <p:cNvPr id="31" name="TextBox 30"/>
          <p:cNvSpPr txBox="1"/>
          <p:nvPr/>
        </p:nvSpPr>
        <p:spPr>
          <a:xfrm>
            <a:off x="4247454" y="3472972"/>
            <a:ext cx="775272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C0000"/>
                </a:solidFill>
              </a:rPr>
              <a:t>VS.</a:t>
            </a:r>
            <a:endParaRPr lang="en-US" sz="3600" dirty="0">
              <a:solidFill>
                <a:srgbClr val="CC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145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253"/>
    </mc:Choice>
    <mc:Fallback xmlns="">
      <p:transition xmlns:p14="http://schemas.microsoft.com/office/powerpoint/2010/main" spd="slow" advTm="9625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11" grpId="0" animBg="1"/>
      <p:bldP spid="11" grpId="1" animBg="1"/>
      <p:bldP spid="3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6|37.7|16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6.7|8.5|1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5|6.8|5.5|12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8|4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5|10.5|7|2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3|24.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5.1|12.9|8.9|5.9|6.7|1.2|7.4|2.3|2.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5|20.1|8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|30|4.3|11.7|14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8|11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1|14.7|14.6|11.5|19|1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5|23.5|2.8|7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4|14.8"/>
</p:tagLst>
</file>

<file path=ppt/theme/theme1.xml><?xml version="1.0" encoding="utf-8"?>
<a:theme xmlns:a="http://schemas.openxmlformats.org/drawingml/2006/main" name="Office Theme">
  <a:themeElements>
    <a:clrScheme name="Custom 6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339900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42014</TotalTime>
  <Words>1482</Words>
  <Application>Microsoft Macintosh PowerPoint</Application>
  <PresentationFormat>On-screen Show (4:3)</PresentationFormat>
  <Paragraphs>334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Whispers in the Dark: Analysis of an Anonymous Social Network </vt:lpstr>
      <vt:lpstr>Concerns of Using Online Social Networks</vt:lpstr>
      <vt:lpstr>Whisper Anonymous Social Network</vt:lpstr>
      <vt:lpstr>Key Features</vt:lpstr>
      <vt:lpstr>Our Goals</vt:lpstr>
      <vt:lpstr>Outline</vt:lpstr>
      <vt:lpstr>Whisper Functions and Data</vt:lpstr>
      <vt:lpstr>Data Collection</vt:lpstr>
      <vt:lpstr>Basic Analysis: Interaction Graph</vt:lpstr>
      <vt:lpstr>Persistent Friendship</vt:lpstr>
      <vt:lpstr>Do Communities Exist?</vt:lpstr>
      <vt:lpstr>Why Do Users Form Communities?</vt:lpstr>
      <vt:lpstr>Outline</vt:lpstr>
      <vt:lpstr>From Network Ties to User Engagement</vt:lpstr>
      <vt:lpstr>How Long Do Users Stay Active?</vt:lpstr>
      <vt:lpstr>Predicting User Engagement</vt:lpstr>
      <vt:lpstr>Prediction Result (Random Forest)</vt:lpstr>
      <vt:lpstr>Outline</vt:lpstr>
      <vt:lpstr>Privacy and Anonymity in Whisper</vt:lpstr>
      <vt:lpstr>Location Tracking Attack</vt:lpstr>
      <vt:lpstr>An Example Attack</vt:lpstr>
      <vt:lpstr>Summary</vt:lpstr>
      <vt:lpstr>Thank You! Questions?</vt:lpstr>
      <vt:lpstr>References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Gang Wang</dc:creator>
  <cp:lastModifiedBy>Gang Wang</cp:lastModifiedBy>
  <cp:revision>7518</cp:revision>
  <dcterms:created xsi:type="dcterms:W3CDTF">2014-06-11T23:06:27Z</dcterms:created>
  <dcterms:modified xsi:type="dcterms:W3CDTF">2014-11-06T00:46:55Z</dcterms:modified>
</cp:coreProperties>
</file>